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wmf" ContentType="image/x-wmf"/>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notesSlides/notesSlide4.xml" ContentType="application/vnd.openxmlformats-officedocument.presentationml.notesSlide+xml"/>
  <Override PartName="/ppt/notesSlides/notesSlide9.xml" ContentType="application/vnd.openxmlformats-officedocument.presentationml.notesSlide+xml"/>
  <Override PartName="/ppt/slideLayouts/slideLayout1.xml" ContentType="application/vnd.openxmlformats-officedocument.presentationml.slideLayout+xml"/>
  <Override PartName="/ppt/notesSlides/notesSlide5.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notesSlides/notesSlide11.xml" ContentType="application/vnd.openxmlformats-officedocument.presentationml.notesSlide+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slideLayouts/slideLayout6.xml" ContentType="application/vnd.openxmlformats-officedocument.presentationml.slideLayout+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notesSlides/notesSlide7.xml" ContentType="application/vnd.openxmlformats-officedocument.presentationml.notesSlide+xml"/>
  <Override PartName="/ppt/slideLayouts/slideLayout8.xml" ContentType="application/vnd.openxmlformats-officedocument.presentationml.slideLayout+xml"/>
  <Override PartName="/ppt/notesSlides/notesSlide20.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3.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 id="2147483655" r:id="rId2"/>
    <p:sldMasterId id="2147483657" r:id="rId3"/>
    <p:sldMasterId id="2147483659" r:id="rId4"/>
    <p:sldMasterId id="2147483661" r:id="rId5"/>
    <p:sldMasterId id="2147483663" r:id="rId6"/>
    <p:sldMasterId id="2147483665" r:id="rId7"/>
    <p:sldMasterId id="2147483667" r:id="rId8"/>
    <p:sldMasterId id="2147483669" r:id="rId9"/>
    <p:sldMasterId id="2147483687" r:id="rId10"/>
    <p:sldMasterId id="2147483693" r:id="rId11"/>
  </p:sldMasterIdLst>
  <p:notesMasterIdLst>
    <p:notesMasterId r:id="rId37"/>
  </p:notesMasterIdLst>
  <p:sldIdLst>
    <p:sldId id="535" r:id="rId12"/>
    <p:sldId id="549" r:id="rId13"/>
    <p:sldId id="258" r:id="rId14"/>
    <p:sldId id="259" r:id="rId15"/>
    <p:sldId id="260" r:id="rId16"/>
    <p:sldId id="261" r:id="rId17"/>
    <p:sldId id="262" r:id="rId18"/>
    <p:sldId id="263" r:id="rId19"/>
    <p:sldId id="264" r:id="rId20"/>
    <p:sldId id="405" r:id="rId21"/>
    <p:sldId id="265" r:id="rId22"/>
    <p:sldId id="324" r:id="rId23"/>
    <p:sldId id="323" r:id="rId24"/>
    <p:sldId id="268" r:id="rId25"/>
    <p:sldId id="269" r:id="rId26"/>
    <p:sldId id="270" r:id="rId27"/>
    <p:sldId id="271" r:id="rId28"/>
    <p:sldId id="272" r:id="rId29"/>
    <p:sldId id="273" r:id="rId30"/>
    <p:sldId id="274" r:id="rId31"/>
    <p:sldId id="275" r:id="rId32"/>
    <p:sldId id="276" r:id="rId33"/>
    <p:sldId id="277" r:id="rId34"/>
    <p:sldId id="278" r:id="rId35"/>
    <p:sldId id="550" r:id="rId36"/>
  </p:sldIdLst>
  <p:sldSz cx="9144000" cy="6858000" type="screen4x3"/>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gV7mL0WWaGEqU+6zjPm4nzbuiZK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633" autoAdjust="0"/>
  </p:normalViewPr>
  <p:slideViewPr>
    <p:cSldViewPr snapToGrid="0">
      <p:cViewPr varScale="1">
        <p:scale>
          <a:sx n="30" d="100"/>
          <a:sy n="30" d="100"/>
        </p:scale>
        <p:origin x="24" y="4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notesMaster" Target="notesMasters/notesMaster1.xml"/><Relationship Id="rId40" Type="http://customschemas.google.com/relationships/presentationmetadata" Target="metadata"/><Relationship Id="rId45"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46" Type="http://schemas.openxmlformats.org/officeDocument/2006/relationships/customXml" Target="../customXml/item2.xml"/><Relationship Id="rId20" Type="http://schemas.openxmlformats.org/officeDocument/2006/relationships/slide" Target="slides/slide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70237" cy="481012"/>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4144962" y="0"/>
            <a:ext cx="3170237" cy="481012"/>
          </a:xfrm>
          <a:prstGeom prst="rect">
            <a:avLst/>
          </a:prstGeom>
          <a:noFill/>
          <a:ln>
            <a:noFill/>
          </a:ln>
        </p:spPr>
        <p:txBody>
          <a:bodyPr spcFirstLastPara="1" wrap="square" lIns="96650" tIns="48325" rIns="96650" bIns="48325"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257300" y="719137"/>
            <a:ext cx="48006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76312" y="4560887"/>
            <a:ext cx="5362575" cy="4321175"/>
          </a:xfrm>
          <a:prstGeom prst="rect">
            <a:avLst/>
          </a:prstGeom>
          <a:noFill/>
          <a:ln>
            <a:noFill/>
          </a:ln>
        </p:spPr>
        <p:txBody>
          <a:bodyPr spcFirstLastPara="1" wrap="square" lIns="96650" tIns="48325" rIns="96650" bIns="48325"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120187"/>
            <a:ext cx="3170237" cy="481012"/>
          </a:xfrm>
          <a:prstGeom prst="rect">
            <a:avLst/>
          </a:prstGeom>
          <a:noFill/>
          <a:ln>
            <a:noFill/>
          </a:ln>
        </p:spPr>
        <p:txBody>
          <a:bodyPr spcFirstLastPara="1" wrap="square" lIns="96650" tIns="48325" rIns="96650" bIns="48325"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rgbClr val="000000"/>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4144962" y="9120187"/>
            <a:ext cx="3170237" cy="481012"/>
          </a:xfrm>
          <a:prstGeom prst="rect">
            <a:avLst/>
          </a:prstGeom>
          <a:noFill/>
          <a:ln>
            <a:noFill/>
          </a:ln>
        </p:spPr>
        <p:txBody>
          <a:bodyPr spcFirstLastPara="1" wrap="square" lIns="96650" tIns="48325" rIns="96650" bIns="483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1257300" y="719138"/>
            <a:ext cx="4800600" cy="3600450"/>
          </a:xfrm>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a:defRPr sz="2300">
                <a:solidFill>
                  <a:schemeClr val="tx1"/>
                </a:solidFill>
                <a:latin typeface="Arial" charset="0"/>
                <a:ea typeface="ヒラギノ角ゴ Pro W3" pitchFamily="1" charset="-128"/>
              </a:defRPr>
            </a:lvl1pPr>
            <a:lvl2pPr marL="702756" indent="-270291" defTabSz="912983">
              <a:defRPr sz="2300">
                <a:solidFill>
                  <a:schemeClr val="tx1"/>
                </a:solidFill>
                <a:latin typeface="Arial" charset="0"/>
                <a:ea typeface="ヒラギノ角ゴ Pro W3" pitchFamily="1" charset="-128"/>
              </a:defRPr>
            </a:lvl2pPr>
            <a:lvl3pPr marL="1081164" indent="-216233" defTabSz="912983">
              <a:defRPr sz="2300">
                <a:solidFill>
                  <a:schemeClr val="tx1"/>
                </a:solidFill>
                <a:latin typeface="Arial" charset="0"/>
                <a:ea typeface="ヒラギノ角ゴ Pro W3" pitchFamily="1" charset="-128"/>
              </a:defRPr>
            </a:lvl3pPr>
            <a:lvl4pPr marL="1513629" indent="-216233" defTabSz="912983">
              <a:defRPr sz="2300">
                <a:solidFill>
                  <a:schemeClr val="tx1"/>
                </a:solidFill>
                <a:latin typeface="Arial" charset="0"/>
                <a:ea typeface="ヒラギノ角ゴ Pro W3" pitchFamily="1" charset="-128"/>
              </a:defRPr>
            </a:lvl4pPr>
            <a:lvl5pPr marL="1946095" indent="-216233" defTabSz="912983">
              <a:defRPr sz="2300">
                <a:solidFill>
                  <a:schemeClr val="tx1"/>
                </a:solidFill>
                <a:latin typeface="Arial" charset="0"/>
                <a:ea typeface="ヒラギノ角ゴ Pro W3" pitchFamily="1" charset="-128"/>
              </a:defRPr>
            </a:lvl5pPr>
            <a:lvl6pPr marL="2378560" indent="-216233" defTabSz="912983" eaLnBrk="0" fontAlgn="base" hangingPunct="0">
              <a:spcBef>
                <a:spcPct val="0"/>
              </a:spcBef>
              <a:spcAft>
                <a:spcPct val="0"/>
              </a:spcAft>
              <a:defRPr sz="2300">
                <a:solidFill>
                  <a:schemeClr val="tx1"/>
                </a:solidFill>
                <a:latin typeface="Arial" charset="0"/>
                <a:ea typeface="ヒラギノ角ゴ Pro W3" pitchFamily="1" charset="-128"/>
              </a:defRPr>
            </a:lvl6pPr>
            <a:lvl7pPr marL="2811026" indent="-216233" defTabSz="912983" eaLnBrk="0" fontAlgn="base" hangingPunct="0">
              <a:spcBef>
                <a:spcPct val="0"/>
              </a:spcBef>
              <a:spcAft>
                <a:spcPct val="0"/>
              </a:spcAft>
              <a:defRPr sz="2300">
                <a:solidFill>
                  <a:schemeClr val="tx1"/>
                </a:solidFill>
                <a:latin typeface="Arial" charset="0"/>
                <a:ea typeface="ヒラギノ角ゴ Pro W3" pitchFamily="1" charset="-128"/>
              </a:defRPr>
            </a:lvl7pPr>
            <a:lvl8pPr marL="3243491" indent="-216233" defTabSz="912983" eaLnBrk="0" fontAlgn="base" hangingPunct="0">
              <a:spcBef>
                <a:spcPct val="0"/>
              </a:spcBef>
              <a:spcAft>
                <a:spcPct val="0"/>
              </a:spcAft>
              <a:defRPr sz="2300">
                <a:solidFill>
                  <a:schemeClr val="tx1"/>
                </a:solidFill>
                <a:latin typeface="Arial" charset="0"/>
                <a:ea typeface="ヒラギノ角ゴ Pro W3" pitchFamily="1" charset="-128"/>
              </a:defRPr>
            </a:lvl8pPr>
            <a:lvl9pPr marL="3675957" indent="-216233" defTabSz="912983" eaLnBrk="0" fontAlgn="base" hangingPunct="0">
              <a:spcBef>
                <a:spcPct val="0"/>
              </a:spcBef>
              <a:spcAft>
                <a:spcPct val="0"/>
              </a:spcAft>
              <a:defRPr sz="2300">
                <a:solidFill>
                  <a:schemeClr val="tx1"/>
                </a:solidFill>
                <a:latin typeface="Arial" charset="0"/>
                <a:ea typeface="ヒラギノ角ゴ Pro W3" pitchFamily="1" charset="-128"/>
              </a:defRPr>
            </a:lvl9pPr>
          </a:lstStyle>
          <a:p>
            <a:pPr marL="0" marR="0" lvl="0" indent="0" algn="r" defTabSz="912983" rtl="0" eaLnBrk="1" fontAlgn="base" latinLnBrk="0" hangingPunct="1">
              <a:lnSpc>
                <a:spcPct val="100000"/>
              </a:lnSpc>
              <a:spcBef>
                <a:spcPct val="0"/>
              </a:spcBef>
              <a:spcAft>
                <a:spcPct val="0"/>
              </a:spcAft>
              <a:buClrTx/>
              <a:buSzTx/>
              <a:buFontTx/>
              <a:buNone/>
              <a:tabLst/>
              <a:defRPr/>
            </a:pPr>
            <a:fld id="{B5C616C7-4632-4DB9-A2D4-6D49ACAC7F22}" type="slidenum">
              <a:rPr kumimoji="0" lang="en-US" altLang="en-US" sz="1100" b="0" i="0" u="none" strike="noStrike" kern="1200" cap="none" spc="0" normalizeH="0" baseline="0" noProof="0">
                <a:ln>
                  <a:noFill/>
                </a:ln>
                <a:solidFill>
                  <a:prstClr val="black"/>
                </a:solidFill>
                <a:effectLst/>
                <a:uLnTx/>
                <a:uFillTx/>
                <a:latin typeface="Arial" charset="0"/>
                <a:ea typeface="ヒラギノ角ゴ Pro W3" pitchFamily="1" charset="-128"/>
                <a:cs typeface="+mn-cs"/>
              </a:rPr>
              <a:pPr marL="0" marR="0" lvl="0" indent="0" algn="r" defTabSz="912983" rtl="0" eaLnBrk="1" fontAlgn="base" latinLnBrk="0" hangingPunct="1">
                <a:lnSpc>
                  <a:spcPct val="100000"/>
                </a:lnSpc>
                <a:spcBef>
                  <a:spcPct val="0"/>
                </a:spcBef>
                <a:spcAft>
                  <a:spcPct val="0"/>
                </a:spcAft>
                <a:buClrTx/>
                <a:buSzTx/>
                <a:buFontTx/>
                <a:buNone/>
                <a:tabLst/>
                <a:defRPr/>
              </a:pPr>
              <a:t>2</a:t>
            </a:fld>
            <a:endParaRPr kumimoji="0" lang="en-US" altLang="en-US" sz="1100" b="0" i="0" u="none" strike="noStrike" kern="1200" cap="none" spc="0" normalizeH="0" baseline="0" noProof="0">
              <a:ln>
                <a:noFill/>
              </a:ln>
              <a:solidFill>
                <a:prstClr val="black"/>
              </a:solidFill>
              <a:effectLst/>
              <a:uLnTx/>
              <a:uFillTx/>
              <a:latin typeface="Arial" charset="0"/>
              <a:ea typeface="ヒラギノ角ゴ Pro W3" pitchFamily="1" charset="-128"/>
              <a:cs typeface="+mn-cs"/>
            </a:endParaRPr>
          </a:p>
        </p:txBody>
      </p:sp>
    </p:spTree>
    <p:extLst>
      <p:ext uri="{BB962C8B-B14F-4D97-AF65-F5344CB8AC3E}">
        <p14:creationId xmlns:p14="http://schemas.microsoft.com/office/powerpoint/2010/main" val="18752923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0: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The brain decides which cells to prune and which cells to keep based on the Use It or Lose Principle. This principle states that when we use neurons (brain cells) our brain keeps these and grows long strings of pathways for that skill. The cells we do not use are the ones that get pruned away in a process scientifically known as Apoptosis. </a:t>
            </a:r>
            <a:endParaRPr dirty="0"/>
          </a:p>
        </p:txBody>
      </p:sp>
      <p:sp>
        <p:nvSpPr>
          <p:cNvPr id="217" name="Google Shape;217;p10: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It is like we get all the parts of our car (aka our brain) that we might need by the time we are 11/12.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35022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19138"/>
            <a:ext cx="4800600" cy="3600450"/>
          </a:xfrm>
        </p:spPr>
      </p:sp>
      <p:sp>
        <p:nvSpPr>
          <p:cNvPr id="3" name="Notes Placeholder 2"/>
          <p:cNvSpPr>
            <a:spLocks noGrp="1"/>
          </p:cNvSpPr>
          <p:nvPr>
            <p:ph type="body" idx="1"/>
          </p:nvPr>
        </p:nvSpPr>
        <p:spPr/>
        <p:txBody>
          <a:bodyPr/>
          <a:lstStyle/>
          <a:p>
            <a:r>
              <a:rPr lang="en-US" dirty="0"/>
              <a:t>We start putting those parts together and getting rid of the parts we don’t want or use. By age 24/25, we have a fast, efficient processing machine in our head full of the skills we have been using.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13</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98410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3: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This is a picture of what it looks like. This is a study conducted by Jay Geidd in 1999. He took functional MRI (brain pictures) of children as they grew and developed. You can see that a very particular part of the brain is growing and developing more than others. This part is called the Prefrontal Cortex or Frontal Lobes located in the top, front part of our head. When we are young (age 5-8), we have </a:t>
            </a:r>
            <a:r>
              <a:rPr lang="en-US"/>
              <a:t>frontal lobes, </a:t>
            </a:r>
            <a:r>
              <a:rPr lang="en-US" dirty="0"/>
              <a:t>but they are immature and underdeveloped…totally okay because we rely on </a:t>
            </a:r>
            <a:r>
              <a:rPr lang="en-US"/>
              <a:t>our parents' </a:t>
            </a:r>
            <a:r>
              <a:rPr lang="en-US" dirty="0"/>
              <a:t>frontal lobes. When we hit the second phase of brain development, about age 11/12, the frontal lobes begin to thicken with myelin and dendrites. We have about 15% of our adult brain at age 12, about 45% at age 16, and about 80% at age 20. </a:t>
            </a:r>
            <a:endParaRPr dirty="0"/>
          </a:p>
        </p:txBody>
      </p:sp>
      <p:sp>
        <p:nvSpPr>
          <p:cNvPr id="234" name="Google Shape;234;p13: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4: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The Prefrontal Cortex or Frontal Lobe is known as the “thinking” part of the brain that makes good decisions and acts maturely. It is important to distinguish it from the Limbic System located in the middle part of our brain. The Limbic System is known as the “reacting” part of the brain which reacts based on emotions. The Amygdala, a tiny organ in the Limbic System, senses threats and turns on the flight, fight, or freeze mechanism.</a:t>
            </a:r>
            <a:endParaRPr dirty="0"/>
          </a:p>
        </p:txBody>
      </p:sp>
      <p:sp>
        <p:nvSpPr>
          <p:cNvPr id="239" name="Google Shape;239;p14: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5: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The Limbic System is an old part of our brain, evolutionarily speaking. We have had this part of the brain since cave man days.</a:t>
            </a:r>
            <a:endParaRPr dirty="0"/>
          </a:p>
        </p:txBody>
      </p:sp>
      <p:sp>
        <p:nvSpPr>
          <p:cNvPr id="245" name="Google Shape;245;p15: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6: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The Limbic System or the “reactor” takes care of our survival by reacting quickly, thinking in concrete or black and white terms. It perceives when there is a threat in our environment and starts the adrenaline rolling so that we can react quickly and protect ourselves.</a:t>
            </a:r>
            <a:endParaRPr dirty="0"/>
          </a:p>
        </p:txBody>
      </p:sp>
      <p:sp>
        <p:nvSpPr>
          <p:cNvPr id="256" name="Google Shape;256;p16: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7: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62" name="Google Shape;262;p17: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8: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Sometimes, the limbic system reacts without coordinating with the frontal lobes, especially when we are younger. This study, conducted by NIDA in 2000, illustrates where electrical activity is located when adults vs teens read body language. Adults tend to use their frontal lobes to understand what people’s body language or facial expressions might be while teens tend to use their amygdala. This makes sense because a teen’s frontal lobe is still not fully developed yet but the amygdala is fully developed by age 11/12.  Discuss what problems this might cause.</a:t>
            </a:r>
            <a:endParaRPr dirty="0"/>
          </a:p>
        </p:txBody>
      </p:sp>
      <p:sp>
        <p:nvSpPr>
          <p:cNvPr id="268" name="Google Shape;268;p18: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9: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73" name="Google Shape;273;p1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3: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Read slide and discuss.</a:t>
            </a:r>
            <a:endParaRPr dirty="0"/>
          </a:p>
        </p:txBody>
      </p:sp>
      <p:sp>
        <p:nvSpPr>
          <p:cNvPr id="174" name="Google Shape;174;p3: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20: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79" name="Google Shape;279;p20: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21: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This chart displays the trajectories of IQ (Intellectual Quotient) and EQ (Emotional Quotient or Intelligence or Psychosocial Maturity). IQ goes up starting at age 10 and peaks at 25. Psychosocial maturity, which is a measure of executive functions of the frontal lobes, stays flat until about 18 and then skyrockets up. We usually move out around 18 which requires us to use our brain cells and thus spurs executive function growth. </a:t>
            </a:r>
            <a:endParaRPr dirty="0"/>
          </a:p>
        </p:txBody>
      </p:sp>
      <p:sp>
        <p:nvSpPr>
          <p:cNvPr id="285" name="Google Shape;285;p21: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2: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a:p>
        </p:txBody>
      </p:sp>
      <p:sp>
        <p:nvSpPr>
          <p:cNvPr id="291" name="Google Shape;291;p22: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A longitudinal study that tracked thousands of kids into their adulthood found that those who waited to use drugs or alcohol reduced or never had problems with addiction depending upon their genetics. The reason why: because they allowed their frontal lobes to grow which later made better decisions for them.</a:t>
            </a:r>
            <a:endParaRPr dirty="0"/>
          </a:p>
        </p:txBody>
      </p:sp>
      <p:sp>
        <p:nvSpPr>
          <p:cNvPr id="297" name="Google Shape;297;p23: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The brain undergoes two stages of brain development. The first phase involves growing 200 billion brain cells beginning at birth up to about age 11/12.</a:t>
            </a:r>
            <a:endParaRPr dirty="0"/>
          </a:p>
        </p:txBody>
      </p:sp>
      <p:sp>
        <p:nvSpPr>
          <p:cNvPr id="180" name="Google Shape;180;p4: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Phase two of brain development involves losing 50% of our neurons (brain cells) in a process called “pruning”. This process begins at about age 11/12 and ends at about age 24/25 when our adult brain is fully developed. </a:t>
            </a:r>
            <a:endParaRPr dirty="0"/>
          </a:p>
        </p:txBody>
      </p:sp>
      <p:sp>
        <p:nvSpPr>
          <p:cNvPr id="187" name="Google Shape;187;p5: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A good analogy is that it’s kind of like growing a big, bushy tree in our brain from birth to about age 11/12.</a:t>
            </a:r>
            <a:endParaRPr dirty="0"/>
          </a:p>
        </p:txBody>
      </p:sp>
      <p:sp>
        <p:nvSpPr>
          <p:cNvPr id="196" name="Google Shape;196;p6: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Then, starting at about puberty, we begin to trim the tree down to something that looks very mature and polished…like a </a:t>
            </a:r>
            <a:r>
              <a:rPr lang="en-US" dirty="0" err="1"/>
              <a:t>Bonzai</a:t>
            </a:r>
            <a:r>
              <a:rPr lang="en-US" dirty="0"/>
              <a:t> tree.</a:t>
            </a:r>
            <a:endParaRPr dirty="0"/>
          </a:p>
        </p:txBody>
      </p:sp>
      <p:sp>
        <p:nvSpPr>
          <p:cNvPr id="201" name="Google Shape;201;p7: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8: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endParaRPr dirty="0"/>
          </a:p>
        </p:txBody>
      </p:sp>
      <p:sp>
        <p:nvSpPr>
          <p:cNvPr id="206" name="Google Shape;206;p8: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9:notes"/>
          <p:cNvSpPr txBox="1">
            <a:spLocks noGrp="1"/>
          </p:cNvSpPr>
          <p:nvPr>
            <p:ph type="body" idx="1"/>
          </p:nvPr>
        </p:nvSpPr>
        <p:spPr>
          <a:xfrm>
            <a:off x="976312" y="4560887"/>
            <a:ext cx="5362575" cy="4321175"/>
          </a:xfrm>
          <a:prstGeom prst="rect">
            <a:avLst/>
          </a:prstGeom>
        </p:spPr>
        <p:txBody>
          <a:bodyPr spcFirstLastPara="1" wrap="square" lIns="96650" tIns="48325" rIns="96650" bIns="48325" anchor="t" anchorCtr="0">
            <a:noAutofit/>
          </a:bodyPr>
          <a:lstStyle/>
          <a:p>
            <a:pPr marL="0" lvl="0" indent="0" algn="l" rtl="0">
              <a:spcBef>
                <a:spcPts val="0"/>
              </a:spcBef>
              <a:spcAft>
                <a:spcPts val="0"/>
              </a:spcAft>
              <a:buNone/>
            </a:pPr>
            <a:r>
              <a:rPr lang="en-US" dirty="0"/>
              <a:t>These two things take up a lot of room. So, our brain starts pruning away cells to make room for them. Myelin or the Myelin sheath is a fatty tissue that covers the axons of our neurons (brain cells). It begins to thicken during adolescence. As myelin thickens, the electrical impulses move faster down the cell. This increases our processing speed or how fast we learn. Dendrites are like the hardware of learning in our brain. Every time we learn something new or practice something we have learned, our brain grows more dendrites that connect and make long pathways of cells. These pathways represent our skills. The longer neuronal pathways, the more skills we have. </a:t>
            </a:r>
            <a:endParaRPr dirty="0"/>
          </a:p>
        </p:txBody>
      </p:sp>
      <p:sp>
        <p:nvSpPr>
          <p:cNvPr id="211" name="Google Shape;211;p9:notes"/>
          <p:cNvSpPr>
            <a:spLocks noGrp="1" noRot="1" noChangeAspect="1"/>
          </p:cNvSpPr>
          <p:nvPr>
            <p:ph type="sldImg" idx="2"/>
          </p:nvPr>
        </p:nvSpPr>
        <p:spPr>
          <a:xfrm>
            <a:off x="1257300" y="719138"/>
            <a:ext cx="48006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1257300" y="719138"/>
            <a:ext cx="4800600" cy="3600450"/>
          </a:xfrm>
          <a:ln/>
        </p:spPr>
      </p:sp>
      <p:sp>
        <p:nvSpPr>
          <p:cNvPr id="1024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1900228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2" name="Google Shape;62;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38" name="Rectangle 37"/>
          <p:cNvSpPr/>
          <p:nvPr userDrawn="1"/>
        </p:nvSpPr>
        <p:spPr>
          <a:xfrm>
            <a:off x="5" y="523685"/>
            <a:ext cx="9143985" cy="5810631"/>
          </a:xfrm>
          <a:prstGeom prst="rect">
            <a:avLst/>
          </a:prstGeom>
          <a:gradFill flip="none" rotWithShape="1">
            <a:gsLst>
              <a:gs pos="0">
                <a:srgbClr val="D7D7D7"/>
              </a:gs>
              <a:gs pos="19000">
                <a:srgbClr val="F3F3F3"/>
              </a:gs>
              <a:gs pos="100000">
                <a:schemeClr val="bg1">
                  <a:shade val="100000"/>
                  <a:satMod val="115000"/>
                </a:schemeClr>
              </a:gs>
            </a:gsLst>
            <a:path path="circle">
              <a:fillToRect l="100000" b="100000"/>
            </a:path>
            <a:tileRect t="-100000" r="-100000"/>
          </a:gradFill>
          <a:ln>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28" name="TextBox 27"/>
          <p:cNvSpPr txBox="1"/>
          <p:nvPr/>
        </p:nvSpPr>
        <p:spPr>
          <a:xfrm>
            <a:off x="728663" y="6194425"/>
            <a:ext cx="4784725" cy="231775"/>
          </a:xfrm>
          <a:prstGeom prst="rect">
            <a:avLst/>
          </a:prstGeom>
          <a:noFill/>
        </p:spPr>
        <p:txBody>
          <a:bodyPr>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en-US" sz="900">
                <a:solidFill>
                  <a:schemeClr val="bg1"/>
                </a:solidFill>
                <a:latin typeface="Helvetica" charset="0"/>
              </a:rPr>
              <a:t>8402 Cross Park Drive Austin, TX  •  512-697-8600  •  800-373-2081  •  austinrecovery.org</a:t>
            </a:r>
          </a:p>
        </p:txBody>
      </p:sp>
      <p:sp>
        <p:nvSpPr>
          <p:cNvPr id="2" name="Title 1"/>
          <p:cNvSpPr>
            <a:spLocks noGrp="1"/>
          </p:cNvSpPr>
          <p:nvPr>
            <p:ph type="ctrTitle"/>
          </p:nvPr>
        </p:nvSpPr>
        <p:spPr>
          <a:xfrm>
            <a:off x="685800" y="3777273"/>
            <a:ext cx="7772400" cy="704850"/>
          </a:xfrm>
          <a:prstGeom prst="rect">
            <a:avLst/>
          </a:prstGeom>
        </p:spPr>
        <p:txBody>
          <a:bodyPr/>
          <a:lstStyle>
            <a:lvl1pPr algn="ctr">
              <a:defRPr>
                <a:solidFill>
                  <a:srgbClr val="007B89"/>
                </a:solidFill>
              </a:defRPr>
            </a:lvl1pPr>
          </a:lstStyle>
          <a:p>
            <a:r>
              <a:rPr lang="en-US" dirty="0"/>
              <a:t>Click to edit Master title style</a:t>
            </a:r>
          </a:p>
        </p:txBody>
      </p:sp>
      <p:sp>
        <p:nvSpPr>
          <p:cNvPr id="3" name="Subtitle 2"/>
          <p:cNvSpPr>
            <a:spLocks noGrp="1"/>
          </p:cNvSpPr>
          <p:nvPr>
            <p:ph type="subTitle" idx="1"/>
          </p:nvPr>
        </p:nvSpPr>
        <p:spPr>
          <a:xfrm>
            <a:off x="685800" y="4482123"/>
            <a:ext cx="7772400" cy="520700"/>
          </a:xfrm>
          <a:prstGeom prst="rect">
            <a:avLst/>
          </a:prstGeom>
        </p:spPr>
        <p:txBody>
          <a:bodyPr/>
          <a:lstStyle>
            <a:lvl1pPr marL="0" indent="0" algn="ctr">
              <a:buNone/>
              <a:defRPr>
                <a:solidFill>
                  <a:srgbClr val="585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1" name="Rectangle 30"/>
          <p:cNvSpPr/>
          <p:nvPr userDrawn="1"/>
        </p:nvSpPr>
        <p:spPr>
          <a:xfrm>
            <a:off x="0" y="6400800"/>
            <a:ext cx="9144000" cy="457200"/>
          </a:xfrm>
          <a:prstGeom prst="rect">
            <a:avLst/>
          </a:prstGeom>
          <a:solidFill>
            <a:srgbClr val="007B8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userDrawn="1"/>
        </p:nvSpPr>
        <p:spPr>
          <a:xfrm>
            <a:off x="5" y="6334316"/>
            <a:ext cx="914399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p:cNvSpPr/>
          <p:nvPr userDrawn="1"/>
        </p:nvSpPr>
        <p:spPr>
          <a:xfrm rot="10800000">
            <a:off x="-5" y="66484"/>
            <a:ext cx="9144000" cy="457200"/>
          </a:xfrm>
          <a:prstGeom prst="rect">
            <a:avLst/>
          </a:prstGeom>
          <a:solidFill>
            <a:srgbClr val="007B8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p:cNvSpPr/>
          <p:nvPr userDrawn="1"/>
        </p:nvSpPr>
        <p:spPr>
          <a:xfrm rot="10800000">
            <a:off x="0" y="0"/>
            <a:ext cx="914399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7" name="Picture 3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21025" y="1084603"/>
            <a:ext cx="2798070" cy="2026924"/>
          </a:xfrm>
          <a:prstGeom prst="rect">
            <a:avLst/>
          </a:prstGeom>
        </p:spPr>
      </p:pic>
    </p:spTree>
    <p:extLst>
      <p:ext uri="{BB962C8B-B14F-4D97-AF65-F5344CB8AC3E}">
        <p14:creationId xmlns:p14="http://schemas.microsoft.com/office/powerpoint/2010/main" val="1802374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97432-8266-4218-A10F-6903F9BDB183}"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80117-BA35-40BC-B22E-C12690DA6830}" type="slidenum">
              <a:rPr lang="en-US" smtClean="0"/>
              <a:t>‹#›</a:t>
            </a:fld>
            <a:endParaRPr lang="en-US"/>
          </a:p>
        </p:txBody>
      </p:sp>
    </p:spTree>
    <p:extLst>
      <p:ext uri="{BB962C8B-B14F-4D97-AF65-F5344CB8AC3E}">
        <p14:creationId xmlns:p14="http://schemas.microsoft.com/office/powerpoint/2010/main" val="2255870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97432-8266-4218-A10F-6903F9BDB183}" type="datetimeFigureOut">
              <a:rPr lang="en-US" smtClean="0"/>
              <a:t>6/14/2020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180117-BA35-40BC-B22E-C12690DA6830}" type="slidenum">
              <a:rPr lang="en-US" smtClean="0"/>
              <a:t>‹#›</a:t>
            </a:fld>
            <a:endParaRPr lang="en-US"/>
          </a:p>
        </p:txBody>
      </p:sp>
    </p:spTree>
    <p:extLst>
      <p:ext uri="{BB962C8B-B14F-4D97-AF65-F5344CB8AC3E}">
        <p14:creationId xmlns:p14="http://schemas.microsoft.com/office/powerpoint/2010/main" val="1762189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panose="020B0604020202020204" pitchFamily="34" charset="0"/>
              </a:defRPr>
            </a:lvl1pPr>
          </a:lstStyle>
          <a:p>
            <a:pPr>
              <a:defRPr/>
            </a:pPr>
            <a:fld id="{EE572254-D8E1-4DE7-AE04-53AE5C759A05}" type="datetimeFigureOut">
              <a:rPr lang="en-US"/>
              <a:pPr>
                <a:defRPr/>
              </a:pPr>
              <a:t>6/14/2020</a:t>
            </a:fld>
            <a:endParaRPr lang="en-US" dirty="0"/>
          </a:p>
        </p:txBody>
      </p:sp>
      <p:sp>
        <p:nvSpPr>
          <p:cNvPr id="3" name="Footer Placeholder 2"/>
          <p:cNvSpPr>
            <a:spLocks noGrp="1"/>
          </p:cNvSpPr>
          <p:nvPr>
            <p:ph type="ftr" sz="quarter" idx="11"/>
          </p:nvPr>
        </p:nvSpPr>
        <p:spPr/>
        <p:txBody>
          <a:bodyPr/>
          <a:lstStyle>
            <a:lvl1pPr algn="l" eaLnBrk="0" hangingPunct="0">
              <a:defRPr sz="1000">
                <a:solidFill>
                  <a:srgbClr val="000000"/>
                </a:solidFill>
                <a:latin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pitchFamily="34" charset="0"/>
              </a:defRPr>
            </a:lvl1pPr>
          </a:lstStyle>
          <a:p>
            <a:fld id="{D0388EE9-F185-45A5-A026-24BBA50EC83B}" type="slidenum">
              <a:rPr lang="en-US" altLang="en-US"/>
              <a:pPr/>
              <a:t>‹#›</a:t>
            </a:fld>
            <a:endParaRPr lang="en-US" altLang="en-US"/>
          </a:p>
        </p:txBody>
      </p:sp>
    </p:spTree>
    <p:extLst>
      <p:ext uri="{BB962C8B-B14F-4D97-AF65-F5344CB8AC3E}">
        <p14:creationId xmlns:p14="http://schemas.microsoft.com/office/powerpoint/2010/main" val="1237775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10882666"/>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9606051"/>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41871253"/>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209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0993861"/>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3774037"/>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485452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5" name="Google Shape;75;p34"/>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6" name="Google Shape;76;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33602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0235842"/>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698354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5176421"/>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469748"/>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400050"/>
            <a:ext cx="7772400" cy="1143000"/>
          </a:xfrm>
        </p:spPr>
        <p:txBody>
          <a:bodyPr/>
          <a:lstStyle/>
          <a:p>
            <a:r>
              <a:rPr lang="en-US"/>
              <a:t>Click to edit Master title style</a:t>
            </a:r>
          </a:p>
        </p:txBody>
      </p:sp>
      <p:sp>
        <p:nvSpPr>
          <p:cNvPr id="3" name="Chart Placeholder 2"/>
          <p:cNvSpPr>
            <a:spLocks noGrp="1"/>
          </p:cNvSpPr>
          <p:nvPr>
            <p:ph type="chart" idx="1"/>
          </p:nvPr>
        </p:nvSpPr>
        <p:spPr>
          <a:xfrm>
            <a:off x="685800" y="1771650"/>
            <a:ext cx="7772400" cy="4114800"/>
          </a:xfrm>
        </p:spPr>
        <p:txBody>
          <a:bodyPr>
            <a:normAutofit/>
          </a:bodyPr>
          <a:lstStyle/>
          <a:p>
            <a:pPr lvl="0"/>
            <a:endParaRPr lang="en-US" noProof="0"/>
          </a:p>
        </p:txBody>
      </p:sp>
      <p:sp>
        <p:nvSpPr>
          <p:cNvPr id="4" name="Date Placeholder 9"/>
          <p:cNvSpPr>
            <a:spLocks noGrp="1"/>
          </p:cNvSpPr>
          <p:nvPr>
            <p:ph type="dt" sz="half" idx="10"/>
          </p:nvPr>
        </p:nvSpPr>
        <p:spPr>
          <a:xfrm>
            <a:off x="457200" y="6356350"/>
            <a:ext cx="1981200" cy="365125"/>
          </a:xfrm>
          <a:prstGeom prst="rect">
            <a:avLst/>
          </a:prstGeom>
        </p:spPr>
        <p:txBody>
          <a:bodyPr/>
          <a:lstStyle>
            <a:lvl1pPr>
              <a:defRPr>
                <a:solidFill>
                  <a:srgbClr val="000000"/>
                </a:solidFill>
                <a:latin typeface="Arial" panose="020B0604020202020204" pitchFamily="34" charset="0"/>
              </a:defRPr>
            </a:lvl1pPr>
          </a:lstStyle>
          <a:p>
            <a:pPr>
              <a:defRPr/>
            </a:pPr>
            <a:endParaRPr lang="en-US"/>
          </a:p>
        </p:txBody>
      </p:sp>
      <p:sp>
        <p:nvSpPr>
          <p:cNvPr id="5" name="Footer Placeholder 21"/>
          <p:cNvSpPr>
            <a:spLocks noGrp="1"/>
          </p:cNvSpPr>
          <p:nvPr>
            <p:ph type="ftr" sz="quarter" idx="11"/>
          </p:nvPr>
        </p:nvSpPr>
        <p:spPr>
          <a:xfrm>
            <a:off x="2438400" y="6356350"/>
            <a:ext cx="2895600" cy="365125"/>
          </a:xfrm>
          <a:prstGeom prst="rect">
            <a:avLst/>
          </a:prstGeom>
        </p:spPr>
        <p:txBody>
          <a:bodyPr/>
          <a:lstStyle>
            <a:lvl1pPr>
              <a:defRPr>
                <a:solidFill>
                  <a:srgbClr val="000000"/>
                </a:solidFill>
                <a:latin typeface="Arial" panose="020B0604020202020204" pitchFamily="34" charset="0"/>
              </a:defRPr>
            </a:lvl1pPr>
          </a:lstStyle>
          <a:p>
            <a:pPr>
              <a:defRPr/>
            </a:pPr>
            <a:endParaRPr lang="en-US"/>
          </a:p>
        </p:txBody>
      </p:sp>
      <p:sp>
        <p:nvSpPr>
          <p:cNvPr id="6" name="Slide Number Placeholder 17"/>
          <p:cNvSpPr>
            <a:spLocks noGrp="1"/>
          </p:cNvSpPr>
          <p:nvPr>
            <p:ph type="sldNum" sz="quarter" idx="12"/>
          </p:nvPr>
        </p:nvSpPr>
        <p:spPr>
          <a:xfrm>
            <a:off x="8153400" y="6356350"/>
            <a:ext cx="5334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defRPr>
            </a:lvl1pPr>
          </a:lstStyle>
          <a:p>
            <a:pPr>
              <a:defRPr/>
            </a:pPr>
            <a:fld id="{01DDAA27-F07D-4B18-A390-07F41CA5CCEE}" type="slidenum">
              <a:rPr lang="en-US" altLang="en-US"/>
              <a:pPr>
                <a:defRPr/>
              </a:pPr>
              <a:t>‹#›</a:t>
            </a:fld>
            <a:endParaRPr lang="en-US" altLang="en-US"/>
          </a:p>
        </p:txBody>
      </p:sp>
    </p:spTree>
    <p:extLst>
      <p:ext uri="{BB962C8B-B14F-4D97-AF65-F5344CB8AC3E}">
        <p14:creationId xmlns:p14="http://schemas.microsoft.com/office/powerpoint/2010/main" val="118801032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6"/>
        <p:cNvGrpSpPr/>
        <p:nvPr/>
      </p:nvGrpSpPr>
      <p:grpSpPr>
        <a:xfrm>
          <a:off x="0" y="0"/>
          <a:ext cx="0" cy="0"/>
          <a:chOff x="0" y="0"/>
          <a:chExt cx="0" cy="0"/>
        </a:xfrm>
      </p:grpSpPr>
      <p:sp>
        <p:nvSpPr>
          <p:cNvPr id="87" name="Google Shape;87;p36"/>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3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9" name="Google Shape;89;p3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0" name="Google Shape;90;p3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91" name="Google Shape;91;p3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92" name="Google Shape;92;p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2"/>
        <p:cNvGrpSpPr/>
        <p:nvPr/>
      </p:nvGrpSpPr>
      <p:grpSpPr>
        <a:xfrm>
          <a:off x="0" y="0"/>
          <a:ext cx="0" cy="0"/>
          <a:chOff x="0" y="0"/>
          <a:chExt cx="0" cy="0"/>
        </a:xfrm>
      </p:grpSpPr>
      <p:sp>
        <p:nvSpPr>
          <p:cNvPr id="103" name="Google Shape;103;p38"/>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4"/>
        <p:cNvGrpSpPr/>
        <p:nvPr/>
      </p:nvGrpSpPr>
      <p:grpSpPr>
        <a:xfrm>
          <a:off x="0" y="0"/>
          <a:ext cx="0" cy="0"/>
          <a:chOff x="0" y="0"/>
          <a:chExt cx="0" cy="0"/>
        </a:xfrm>
      </p:grpSpPr>
      <p:sp>
        <p:nvSpPr>
          <p:cNvPr id="115" name="Google Shape;115;p4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4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17" name="Google Shape;117;p4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8" name="Google Shape;118;p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8"/>
        <p:cNvGrpSpPr/>
        <p:nvPr/>
      </p:nvGrpSpPr>
      <p:grpSpPr>
        <a:xfrm>
          <a:off x="0" y="0"/>
          <a:ext cx="0" cy="0"/>
          <a:chOff x="0" y="0"/>
          <a:chExt cx="0" cy="0"/>
        </a:xfrm>
      </p:grpSpPr>
      <p:sp>
        <p:nvSpPr>
          <p:cNvPr id="129" name="Google Shape;129;p42"/>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4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1" name="Google Shape;131;p42"/>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2" name="Google Shape;132;p4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4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4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2"/>
        <p:cNvGrpSpPr/>
        <p:nvPr/>
      </p:nvGrpSpPr>
      <p:grpSpPr>
        <a:xfrm>
          <a:off x="0" y="0"/>
          <a:ext cx="0" cy="0"/>
          <a:chOff x="0" y="0"/>
          <a:chExt cx="0" cy="0"/>
        </a:xfrm>
      </p:grpSpPr>
      <p:sp>
        <p:nvSpPr>
          <p:cNvPr id="143" name="Google Shape;143;p4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44"/>
          <p:cNvSpPr txBox="1">
            <a:spLocks noGrp="1"/>
          </p:cNvSpPr>
          <p:nvPr>
            <p:ph type="body" idx="1"/>
          </p:nvPr>
        </p:nvSpPr>
        <p:spPr>
          <a:xfrm rot="5400000">
            <a:off x="2309019" y="-251619"/>
            <a:ext cx="4525962"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5" name="Google Shape;145;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p46"/>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46"/>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8" name="Google Shape;158;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 name="Rectangle 30"/>
          <p:cNvSpPr/>
          <p:nvPr userDrawn="1"/>
        </p:nvSpPr>
        <p:spPr>
          <a:xfrm>
            <a:off x="0" y="0"/>
            <a:ext cx="9144000" cy="6858000"/>
          </a:xfrm>
          <a:prstGeom prst="rect">
            <a:avLst/>
          </a:prstGeom>
          <a:solidFill>
            <a:srgbClr val="007B8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24852" y="-785835"/>
            <a:ext cx="13448901" cy="7754062"/>
          </a:xfrm>
          <a:prstGeom prst="rect">
            <a:avLst/>
          </a:prstGeom>
        </p:spPr>
      </p:pic>
      <p:sp>
        <p:nvSpPr>
          <p:cNvPr id="2" name="Title 1"/>
          <p:cNvSpPr>
            <a:spLocks noGrp="1"/>
          </p:cNvSpPr>
          <p:nvPr>
            <p:ph type="ctrTitle"/>
          </p:nvPr>
        </p:nvSpPr>
        <p:spPr>
          <a:xfrm>
            <a:off x="685800" y="2989872"/>
            <a:ext cx="7772400" cy="704850"/>
          </a:xfrm>
          <a:prstGeom prst="rect">
            <a:avLst/>
          </a:prstGeom>
        </p:spPr>
        <p:txBody>
          <a:bodyPr/>
          <a:lstStyle>
            <a:lvl1pPr algn="l">
              <a:defRPr>
                <a:solidFill>
                  <a:srgbClr val="F7BE16"/>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685800" y="3694722"/>
            <a:ext cx="7772400" cy="520700"/>
          </a:xfrm>
          <a:prstGeom prst="rect">
            <a:avLst/>
          </a:prstGeom>
        </p:spPr>
        <p:txBody>
          <a:bodyPr/>
          <a:lstStyle>
            <a:lvl1pPr marL="0" indent="0" algn="l">
              <a:buNone/>
              <a:defRPr>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32" name="Rectangle 31"/>
          <p:cNvSpPr/>
          <p:nvPr userDrawn="1"/>
        </p:nvSpPr>
        <p:spPr>
          <a:xfrm>
            <a:off x="423333" y="338667"/>
            <a:ext cx="8305800" cy="6087533"/>
          </a:xfrm>
          <a:prstGeom prst="rect">
            <a:avLst/>
          </a:prstGeom>
          <a:noFill/>
          <a:ln w="1905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767175" y="4938486"/>
            <a:ext cx="1826492" cy="1323112"/>
          </a:xfrm>
          <a:prstGeom prst="rect">
            <a:avLst/>
          </a:prstGeom>
        </p:spPr>
      </p:pic>
    </p:spTree>
    <p:extLst>
      <p:ext uri="{BB962C8B-B14F-4D97-AF65-F5344CB8AC3E}">
        <p14:creationId xmlns:p14="http://schemas.microsoft.com/office/powerpoint/2010/main" val="3551478276"/>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10.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1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3.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6.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7.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
        <p:cNvGrpSpPr/>
        <p:nvPr/>
      </p:nvGrpSpPr>
      <p:grpSpPr>
        <a:xfrm>
          <a:off x="0" y="0"/>
          <a:ext cx="0" cy="0"/>
          <a:chOff x="0" y="0"/>
          <a:chExt cx="0" cy="0"/>
        </a:xfrm>
      </p:grpSpPr>
      <p:sp>
        <p:nvSpPr>
          <p:cNvPr id="47" name="Google Shape;47;p30"/>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8" name="Google Shape;48;p30"/>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9" name="Google Shape;49;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0" name="Google Shape;50;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1" name="Google Shape;51;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 name="Date Placeholder 3"/>
          <p:cNvSpPr>
            <a:spLocks noGrp="1"/>
          </p:cNvSpPr>
          <p:nvPr>
            <p:ph type="dt" sz="half" idx="2"/>
          </p:nvPr>
        </p:nvSpPr>
        <p:spPr>
          <a:xfrm>
            <a:off x="1778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000" smtClean="0">
                <a:solidFill>
                  <a:schemeClr val="bg1"/>
                </a:solidFill>
                <a:latin typeface="Helvetica" charset="0"/>
              </a:defRPr>
            </a:lvl1pPr>
          </a:lstStyle>
          <a:p>
            <a:pPr>
              <a:defRPr/>
            </a:pPr>
            <a:fld id="{1F69F84A-3AFC-4988-B5EF-FBB920CF3F78}" type="datetimeFigureOut">
              <a:rPr lang="en-US"/>
              <a:pPr>
                <a:defRPr/>
              </a:pPr>
              <a:t>6/14/2020</a:t>
            </a:fld>
            <a:endParaRPr lang="en-US"/>
          </a:p>
        </p:txBody>
      </p:sp>
      <p:sp>
        <p:nvSpPr>
          <p:cNvPr id="84" name="Footer Placeholder 4"/>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sz="1000">
                <a:solidFill>
                  <a:schemeClr val="bg1"/>
                </a:solidFill>
                <a:latin typeface="Helvetica"/>
                <a:ea typeface="+mn-ea"/>
                <a:cs typeface="Helvetica"/>
              </a:defRPr>
            </a:lvl1pPr>
          </a:lstStyle>
          <a:p>
            <a:pPr>
              <a:defRPr/>
            </a:pPr>
            <a:endParaRPr lang="en-US"/>
          </a:p>
        </p:txBody>
      </p:sp>
      <p:sp>
        <p:nvSpPr>
          <p:cNvPr id="85" name="Slide Number Placeholder 5"/>
          <p:cNvSpPr>
            <a:spLocks noGrp="1"/>
          </p:cNvSpPr>
          <p:nvPr>
            <p:ph type="sldNum" sz="quarter" idx="4"/>
          </p:nvPr>
        </p:nvSpPr>
        <p:spPr>
          <a:xfrm>
            <a:off x="6840538"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000">
                <a:solidFill>
                  <a:schemeClr val="bg1"/>
                </a:solidFill>
                <a:latin typeface="Helvetica" panose="020B0604020202020204" pitchFamily="34" charset="0"/>
              </a:defRPr>
            </a:lvl1pPr>
          </a:lstStyle>
          <a:p>
            <a:fld id="{2BF57FE4-8096-4597-B040-1CA29D98DB5F}" type="slidenum">
              <a:rPr lang="en-US" altLang="en-US"/>
              <a:pPr/>
              <a:t>‹#›</a:t>
            </a:fld>
            <a:endParaRPr lang="en-US" altLang="en-US"/>
          </a:p>
        </p:txBody>
      </p:sp>
      <p:sp>
        <p:nvSpPr>
          <p:cNvPr id="2053" name="Title Placeholder 86"/>
          <p:cNvSpPr>
            <a:spLocks noGrp="1"/>
          </p:cNvSpPr>
          <p:nvPr>
            <p:ph type="title"/>
          </p:nvPr>
        </p:nvSpPr>
        <p:spPr bwMode="auto">
          <a:xfrm>
            <a:off x="457200" y="3746500"/>
            <a:ext cx="8229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Title</a:t>
            </a:r>
          </a:p>
        </p:txBody>
      </p:sp>
      <p:sp>
        <p:nvSpPr>
          <p:cNvPr id="2054" name="Text Placeholder 87"/>
          <p:cNvSpPr>
            <a:spLocks noGrp="1"/>
          </p:cNvSpPr>
          <p:nvPr>
            <p:ph type="body" idx="1"/>
          </p:nvPr>
        </p:nvSpPr>
        <p:spPr bwMode="auto">
          <a:xfrm>
            <a:off x="457200" y="46101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Subhead</a:t>
            </a:r>
          </a:p>
        </p:txBody>
      </p:sp>
    </p:spTree>
    <p:extLst>
      <p:ext uri="{BB962C8B-B14F-4D97-AF65-F5344CB8AC3E}">
        <p14:creationId xmlns:p14="http://schemas.microsoft.com/office/powerpoint/2010/main" val="368352364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xStyles>
    <p:titleStyle>
      <a:lvl1pPr algn="l" defTabSz="457200" rtl="0" eaLnBrk="0" fontAlgn="base" hangingPunct="0">
        <a:spcBef>
          <a:spcPct val="0"/>
        </a:spcBef>
        <a:spcAft>
          <a:spcPct val="0"/>
        </a:spcAft>
        <a:defRPr sz="4000" b="1" kern="1200">
          <a:solidFill>
            <a:schemeClr val="tx1"/>
          </a:solidFill>
          <a:latin typeface="Helvetica"/>
          <a:ea typeface="MS PGothic" pitchFamily="34" charset="-128"/>
          <a:cs typeface="Helvetica"/>
        </a:defRPr>
      </a:lvl1pPr>
      <a:lvl2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2pPr>
      <a:lvl3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3pPr>
      <a:lvl4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4pPr>
      <a:lvl5pPr algn="l" defTabSz="457200" rtl="0" eaLnBrk="0" fontAlgn="base" hangingPunct="0">
        <a:spcBef>
          <a:spcPct val="0"/>
        </a:spcBef>
        <a:spcAft>
          <a:spcPct val="0"/>
        </a:spcAft>
        <a:defRPr sz="4000" b="1">
          <a:solidFill>
            <a:schemeClr val="tx1"/>
          </a:solidFill>
          <a:latin typeface="Helvetica" charset="0"/>
          <a:ea typeface="MS PGothic" pitchFamily="34" charset="-128"/>
          <a:cs typeface="Helvetica" panose="020B0604020202020204" pitchFamily="34" charset="0"/>
        </a:defRPr>
      </a:lvl5pPr>
      <a:lvl6pPr marL="457200" algn="l" defTabSz="457200" rtl="0" fontAlgn="base">
        <a:spcBef>
          <a:spcPct val="0"/>
        </a:spcBef>
        <a:spcAft>
          <a:spcPct val="0"/>
        </a:spcAft>
        <a:defRPr sz="4000" b="1">
          <a:solidFill>
            <a:schemeClr val="tx1"/>
          </a:solidFill>
          <a:latin typeface="Helvetica" charset="0"/>
          <a:ea typeface="ＭＳ Ｐゴシック" charset="0"/>
        </a:defRPr>
      </a:lvl6pPr>
      <a:lvl7pPr marL="914400" algn="l" defTabSz="457200" rtl="0" fontAlgn="base">
        <a:spcBef>
          <a:spcPct val="0"/>
        </a:spcBef>
        <a:spcAft>
          <a:spcPct val="0"/>
        </a:spcAft>
        <a:defRPr sz="4000" b="1">
          <a:solidFill>
            <a:schemeClr val="tx1"/>
          </a:solidFill>
          <a:latin typeface="Helvetica" charset="0"/>
          <a:ea typeface="ＭＳ Ｐゴシック" charset="0"/>
        </a:defRPr>
      </a:lvl7pPr>
      <a:lvl8pPr marL="1371600" algn="l" defTabSz="457200" rtl="0" fontAlgn="base">
        <a:spcBef>
          <a:spcPct val="0"/>
        </a:spcBef>
        <a:spcAft>
          <a:spcPct val="0"/>
        </a:spcAft>
        <a:defRPr sz="4000" b="1">
          <a:solidFill>
            <a:schemeClr val="tx1"/>
          </a:solidFill>
          <a:latin typeface="Helvetica" charset="0"/>
          <a:ea typeface="ＭＳ Ｐゴシック" charset="0"/>
        </a:defRPr>
      </a:lvl8pPr>
      <a:lvl9pPr marL="1828800" algn="l" defTabSz="457200" rtl="0" fontAlgn="base">
        <a:spcBef>
          <a:spcPct val="0"/>
        </a:spcBef>
        <a:spcAft>
          <a:spcPct val="0"/>
        </a:spcAft>
        <a:defRPr sz="4000" b="1">
          <a:solidFill>
            <a:schemeClr val="tx1"/>
          </a:solidFill>
          <a:latin typeface="Helvetica" charset="0"/>
          <a:ea typeface="ＭＳ Ｐゴシック" charset="0"/>
        </a:defRPr>
      </a:lvl9pPr>
    </p:titleStyle>
    <p:bodyStyle>
      <a:lvl1pPr marL="342900" indent="-342900" algn="l" defTabSz="457200" rtl="0" eaLnBrk="0" fontAlgn="base" hangingPunct="0">
        <a:spcBef>
          <a:spcPct val="20000"/>
        </a:spcBef>
        <a:spcAft>
          <a:spcPct val="0"/>
        </a:spcAft>
        <a:defRPr sz="2800" kern="1200">
          <a:solidFill>
            <a:schemeClr val="tx1"/>
          </a:solidFill>
          <a:latin typeface="Helvetica"/>
          <a:ea typeface="MS PGothic" pitchFamily="34" charset="-128"/>
          <a:cs typeface="Helvetica"/>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Helvetica"/>
          <a:ea typeface="MS PGothic" pitchFamily="34" charset="-128"/>
          <a:cs typeface="Helvetica"/>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Helvetica"/>
          <a:ea typeface="MS PGothic" pitchFamily="34" charset="-128"/>
          <a:cs typeface="Helvetica"/>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S PGothic" pitchFamily="34" charset="-128"/>
          <a:cs typeface="Helvetica"/>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Helvetica"/>
          <a:ea typeface="MS PGothic" pitchFamily="34"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Picture 9" descr="PROJECT CHOICE COVER SLIDE"/>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5563"/>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p:cNvSpPr>
            <a:spLocks noGrp="1" noChangeArrowheads="1"/>
          </p:cNvSpPr>
          <p:nvPr>
            <p:ph type="title"/>
          </p:nvPr>
        </p:nvSpPr>
        <p:spPr bwMode="auto">
          <a:xfrm>
            <a:off x="685800" y="8382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20" name="Rectangle 3"/>
          <p:cNvSpPr>
            <a:spLocks noGrp="1" noChangeArrowheads="1"/>
          </p:cNvSpPr>
          <p:nvPr>
            <p:ph type="body" idx="1"/>
          </p:nvPr>
        </p:nvSpPr>
        <p:spPr bwMode="auto">
          <a:xfrm>
            <a:off x="685800" y="2209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34943390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ransition spd="med">
    <p:fade/>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
        <p:cNvGrpSpPr/>
        <p:nvPr/>
      </p:nvGrpSpPr>
      <p:grpSpPr>
        <a:xfrm>
          <a:off x="0" y="0"/>
          <a:ext cx="0" cy="0"/>
          <a:chOff x="0" y="0"/>
          <a:chExt cx="0" cy="0"/>
        </a:xfrm>
      </p:grpSpPr>
      <p:pic>
        <p:nvPicPr>
          <p:cNvPr id="53" name="Google Shape;53;p31" descr="Pathways_Widescreen.png"/>
          <p:cNvPicPr preferRelativeResize="0"/>
          <p:nvPr/>
        </p:nvPicPr>
        <p:blipFill rotWithShape="1">
          <a:blip r:embed="rId3">
            <a:alphaModFix amt="35000"/>
          </a:blip>
          <a:srcRect/>
          <a:stretch/>
        </p:blipFill>
        <p:spPr>
          <a:xfrm>
            <a:off x="6553200" y="5397500"/>
            <a:ext cx="2590800" cy="1460500"/>
          </a:xfrm>
          <a:prstGeom prst="rect">
            <a:avLst/>
          </a:prstGeom>
          <a:noFill/>
          <a:ln>
            <a:noFill/>
          </a:ln>
        </p:spPr>
      </p:pic>
      <p:sp>
        <p:nvSpPr>
          <p:cNvPr id="54" name="Google Shape;54;p3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 name="Google Shape;55;p3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6" name="Google Shape;56;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7" name="Google Shape;57;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8" name="Google Shape;58;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56" r:id="rId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pic>
        <p:nvPicPr>
          <p:cNvPr id="66" name="Google Shape;66;p33" descr="Pathways_Widescreen.png"/>
          <p:cNvPicPr preferRelativeResize="0"/>
          <p:nvPr/>
        </p:nvPicPr>
        <p:blipFill rotWithShape="1">
          <a:blip r:embed="rId3">
            <a:alphaModFix amt="35000"/>
          </a:blip>
          <a:srcRect/>
          <a:stretch/>
        </p:blipFill>
        <p:spPr>
          <a:xfrm>
            <a:off x="6553200" y="5410200"/>
            <a:ext cx="2590800" cy="1460500"/>
          </a:xfrm>
          <a:prstGeom prst="rect">
            <a:avLst/>
          </a:prstGeom>
          <a:noFill/>
          <a:ln>
            <a:noFill/>
          </a:ln>
        </p:spPr>
      </p:pic>
      <p:sp>
        <p:nvSpPr>
          <p:cNvPr id="67" name="Google Shape;67;p3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8" name="Google Shape;68;p3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9" name="Google Shape;69;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0" name="Google Shape;70;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71" name="Google Shape;71;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58" r:id="rId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9"/>
        <p:cNvGrpSpPr/>
        <p:nvPr/>
      </p:nvGrpSpPr>
      <p:grpSpPr>
        <a:xfrm>
          <a:off x="0" y="0"/>
          <a:ext cx="0" cy="0"/>
          <a:chOff x="0" y="0"/>
          <a:chExt cx="0" cy="0"/>
        </a:xfrm>
      </p:grpSpPr>
      <p:pic>
        <p:nvPicPr>
          <p:cNvPr id="80" name="Google Shape;80;p35" descr="Pathways_Widescreen.png"/>
          <p:cNvPicPr preferRelativeResize="0"/>
          <p:nvPr/>
        </p:nvPicPr>
        <p:blipFill rotWithShape="1">
          <a:blip r:embed="rId3">
            <a:alphaModFix amt="35000"/>
          </a:blip>
          <a:srcRect/>
          <a:stretch/>
        </p:blipFill>
        <p:spPr>
          <a:xfrm>
            <a:off x="6553200" y="5397500"/>
            <a:ext cx="2590800" cy="1460500"/>
          </a:xfrm>
          <a:prstGeom prst="rect">
            <a:avLst/>
          </a:prstGeom>
          <a:noFill/>
          <a:ln>
            <a:noFill/>
          </a:ln>
        </p:spPr>
      </p:pic>
      <p:sp>
        <p:nvSpPr>
          <p:cNvPr id="81" name="Google Shape;81;p3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2" name="Google Shape;82;p3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Google Shape;83;p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4" name="Google Shape;84;p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5" name="Google Shape;85;p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60" r:id="rId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pic>
        <p:nvPicPr>
          <p:cNvPr id="96" name="Google Shape;96;p37" descr="Pathways_Widescreen.png"/>
          <p:cNvPicPr preferRelativeResize="0"/>
          <p:nvPr/>
        </p:nvPicPr>
        <p:blipFill rotWithShape="1">
          <a:blip r:embed="rId3">
            <a:alphaModFix amt="35000"/>
          </a:blip>
          <a:srcRect/>
          <a:stretch/>
        </p:blipFill>
        <p:spPr>
          <a:xfrm>
            <a:off x="6553200" y="5397500"/>
            <a:ext cx="2590800" cy="1460500"/>
          </a:xfrm>
          <a:prstGeom prst="rect">
            <a:avLst/>
          </a:prstGeom>
          <a:noFill/>
          <a:ln>
            <a:noFill/>
          </a:ln>
        </p:spPr>
      </p:pic>
      <p:sp>
        <p:nvSpPr>
          <p:cNvPr id="97" name="Google Shape;97;p37"/>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8" name="Google Shape;98;p37"/>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9" name="Google Shape;99;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00" name="Google Shape;100;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01" name="Google Shape;101;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62" r:id="rId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7"/>
        <p:cNvGrpSpPr/>
        <p:nvPr/>
      </p:nvGrpSpPr>
      <p:grpSpPr>
        <a:xfrm>
          <a:off x="0" y="0"/>
          <a:ext cx="0" cy="0"/>
          <a:chOff x="0" y="0"/>
          <a:chExt cx="0" cy="0"/>
        </a:xfrm>
      </p:grpSpPr>
      <p:pic>
        <p:nvPicPr>
          <p:cNvPr id="108" name="Google Shape;108;p39" descr="Pathways_Widescreen.png"/>
          <p:cNvPicPr preferRelativeResize="0"/>
          <p:nvPr/>
        </p:nvPicPr>
        <p:blipFill rotWithShape="1">
          <a:blip r:embed="rId3">
            <a:alphaModFix amt="35000"/>
          </a:blip>
          <a:srcRect/>
          <a:stretch/>
        </p:blipFill>
        <p:spPr>
          <a:xfrm>
            <a:off x="6553200" y="5397500"/>
            <a:ext cx="2590800" cy="1460500"/>
          </a:xfrm>
          <a:prstGeom prst="rect">
            <a:avLst/>
          </a:prstGeom>
          <a:noFill/>
          <a:ln>
            <a:noFill/>
          </a:ln>
        </p:spPr>
      </p:pic>
      <p:sp>
        <p:nvSpPr>
          <p:cNvPr id="109" name="Google Shape;109;p39"/>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0" name="Google Shape;110;p39"/>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1" name="Google Shape;111;p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2" name="Google Shape;112;p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13" name="Google Shape;113;p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64" r:id="rId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1"/>
        <p:cNvGrpSpPr/>
        <p:nvPr/>
      </p:nvGrpSpPr>
      <p:grpSpPr>
        <a:xfrm>
          <a:off x="0" y="0"/>
          <a:ext cx="0" cy="0"/>
          <a:chOff x="0" y="0"/>
          <a:chExt cx="0" cy="0"/>
        </a:xfrm>
      </p:grpSpPr>
      <p:pic>
        <p:nvPicPr>
          <p:cNvPr id="122" name="Google Shape;122;p41" descr="Pathways_Widescreen.png"/>
          <p:cNvPicPr preferRelativeResize="0"/>
          <p:nvPr/>
        </p:nvPicPr>
        <p:blipFill rotWithShape="1">
          <a:blip r:embed="rId3">
            <a:alphaModFix amt="35000"/>
          </a:blip>
          <a:srcRect/>
          <a:stretch/>
        </p:blipFill>
        <p:spPr>
          <a:xfrm>
            <a:off x="6553200" y="5397500"/>
            <a:ext cx="2590800" cy="1460500"/>
          </a:xfrm>
          <a:prstGeom prst="rect">
            <a:avLst/>
          </a:prstGeom>
          <a:noFill/>
          <a:ln>
            <a:noFill/>
          </a:ln>
        </p:spPr>
      </p:pic>
      <p:sp>
        <p:nvSpPr>
          <p:cNvPr id="123" name="Google Shape;123;p4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4" name="Google Shape;124;p41"/>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5" name="Google Shape;125;p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6" name="Google Shape;126;p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27" name="Google Shape;127;p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66" r:id="rId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5"/>
        <p:cNvGrpSpPr/>
        <p:nvPr/>
      </p:nvGrpSpPr>
      <p:grpSpPr>
        <a:xfrm>
          <a:off x="0" y="0"/>
          <a:ext cx="0" cy="0"/>
          <a:chOff x="0" y="0"/>
          <a:chExt cx="0" cy="0"/>
        </a:xfrm>
      </p:grpSpPr>
      <p:pic>
        <p:nvPicPr>
          <p:cNvPr id="136" name="Google Shape;136;p43" descr="Pathways_Widescreen.png"/>
          <p:cNvPicPr preferRelativeResize="0"/>
          <p:nvPr/>
        </p:nvPicPr>
        <p:blipFill rotWithShape="1">
          <a:blip r:embed="rId3">
            <a:alphaModFix amt="35000"/>
          </a:blip>
          <a:srcRect/>
          <a:stretch/>
        </p:blipFill>
        <p:spPr>
          <a:xfrm>
            <a:off x="6553200" y="5397500"/>
            <a:ext cx="2590800" cy="1460500"/>
          </a:xfrm>
          <a:prstGeom prst="rect">
            <a:avLst/>
          </a:prstGeom>
          <a:noFill/>
          <a:ln>
            <a:noFill/>
          </a:ln>
        </p:spPr>
      </p:pic>
      <p:sp>
        <p:nvSpPr>
          <p:cNvPr id="137" name="Google Shape;137;p4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8" name="Google Shape;138;p43"/>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9" name="Google Shape;139;p4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0" name="Google Shape;140;p4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41" name="Google Shape;141;p4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68" r:id="rId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
        <p:cNvGrpSpPr/>
        <p:nvPr/>
      </p:nvGrpSpPr>
      <p:grpSpPr>
        <a:xfrm>
          <a:off x="0" y="0"/>
          <a:ext cx="0" cy="0"/>
          <a:chOff x="0" y="0"/>
          <a:chExt cx="0" cy="0"/>
        </a:xfrm>
      </p:grpSpPr>
      <p:pic>
        <p:nvPicPr>
          <p:cNvPr id="149" name="Google Shape;149;p45" descr="Pathways_Widescreen.png"/>
          <p:cNvPicPr preferRelativeResize="0"/>
          <p:nvPr/>
        </p:nvPicPr>
        <p:blipFill rotWithShape="1">
          <a:blip r:embed="rId3">
            <a:alphaModFix amt="35000"/>
          </a:blip>
          <a:srcRect/>
          <a:stretch/>
        </p:blipFill>
        <p:spPr>
          <a:xfrm>
            <a:off x="6553200" y="5397500"/>
            <a:ext cx="2590800" cy="1460500"/>
          </a:xfrm>
          <a:prstGeom prst="rect">
            <a:avLst/>
          </a:prstGeom>
          <a:noFill/>
          <a:ln>
            <a:noFill/>
          </a:ln>
        </p:spPr>
      </p:pic>
      <p:sp>
        <p:nvSpPr>
          <p:cNvPr id="150" name="Google Shape;150;p4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51" name="Google Shape;151;p45"/>
          <p:cNvSpPr txBox="1">
            <a:spLocks noGrp="1"/>
          </p:cNvSpPr>
          <p:nvPr>
            <p:ph type="body" idx="1"/>
          </p:nvPr>
        </p:nvSpPr>
        <p:spPr>
          <a:xfrm>
            <a:off x="457200" y="1600200"/>
            <a:ext cx="82296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Google Shape;152;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a:solidFill>
                  <a:srgbClr val="898989"/>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53" name="Google Shape;153;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24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154" name="Google Shape;154;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1pPr>
            <a:lvl2pPr marL="0" marR="0" lvl="1"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2pPr>
            <a:lvl3pPr marL="0" marR="0" lvl="2"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3pPr>
            <a:lvl4pPr marL="0" marR="0" lvl="3"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4pPr>
            <a:lvl5pPr marL="0" marR="0" lvl="4"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5pPr>
            <a:lvl6pPr marL="0" marR="0" lvl="5"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6pPr>
            <a:lvl7pPr marL="0" marR="0" lvl="6"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7pPr>
            <a:lvl8pPr marL="0" marR="0" lvl="7"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8pPr>
            <a:lvl9pPr marL="0" marR="0" lvl="8" indent="0" algn="r" rtl="0">
              <a:lnSpc>
                <a:spcPct val="100000"/>
              </a:lnSpc>
              <a:spcBef>
                <a:spcPts val="0"/>
              </a:spcBef>
              <a:spcAft>
                <a:spcPts val="0"/>
              </a:spcAft>
              <a:buClr>
                <a:srgbClr val="898989"/>
              </a:buClr>
              <a:buSzPts val="1200"/>
              <a:buFont typeface="Arial"/>
              <a:buNone/>
              <a:defRPr sz="1200" b="0" i="0" u="none">
                <a:solidFill>
                  <a:srgbClr val="89898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70" r:id="rId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0.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a:extLst>
              <a:ext uri="{FF2B5EF4-FFF2-40B4-BE49-F238E27FC236}">
                <a16:creationId xmlns:a16="http://schemas.microsoft.com/office/drawing/2014/main" id="{D7EAF2BF-9F76-4A42-B0B2-C129DDA684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58115" t="38663" r="7076" b="11053"/>
          <a:stretch>
            <a:fillRect/>
          </a:stretch>
        </p:blipFill>
        <p:spPr bwMode="auto">
          <a:xfrm>
            <a:off x="2590800" y="2057400"/>
            <a:ext cx="3497262" cy="309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A616B41C-D2E6-4A80-BDB5-336DB3C8091B}"/>
              </a:ext>
            </a:extLst>
          </p:cNvPr>
          <p:cNvSpPr txBox="1">
            <a:spLocks noChangeArrowheads="1"/>
          </p:cNvSpPr>
          <p:nvPr/>
        </p:nvSpPr>
        <p:spPr>
          <a:xfrm>
            <a:off x="20638" y="381000"/>
            <a:ext cx="9144000" cy="990600"/>
          </a:xfrm>
          <a:prstGeom prst="rect">
            <a:avLst/>
          </a:prstGeom>
        </p:spPr>
        <p:txBody>
          <a:bodyPr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prstClr val="black"/>
                </a:solidFill>
                <a:effectLst/>
                <a:uLnTx/>
                <a:uFillTx/>
                <a:latin typeface="Calibri" panose="020F0502020204030204"/>
                <a:ea typeface="ヒラギノ角ゴ Pro W3"/>
                <a:cs typeface="+mj-cs"/>
              </a:rPr>
              <a:t>BrainAbouts: About the Brain</a:t>
            </a:r>
            <a:endParaRPr kumimoji="0" lang="en-US" sz="5000" b="1" i="0" u="none" strike="noStrike" kern="1200" cap="none" spc="0" normalizeH="0" baseline="0" noProof="0" dirty="0">
              <a:ln>
                <a:noFill/>
              </a:ln>
              <a:solidFill>
                <a:srgbClr val="000000"/>
              </a:solidFill>
              <a:effectLst/>
              <a:uLnTx/>
              <a:uFillTx/>
              <a:latin typeface="Calibri" panose="020F0502020204030204"/>
              <a:ea typeface="ヒラギノ角ゴ Pro W3"/>
              <a:cs typeface="+mj-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http://2i5it72a970715g0erzvzq32.wpengine.netdna-cdn.com/wp-content/uploads/2013/01/neuronGrowthDeath-624x397.jpg"/>
          <p:cNvPicPr>
            <a:picLocks noChangeAspect="1" noChangeArrowheads="1"/>
          </p:cNvPicPr>
          <p:nvPr/>
        </p:nvPicPr>
        <p:blipFill>
          <a:blip r:embed="rId3">
            <a:extLst>
              <a:ext uri="{28A0092B-C50C-407E-A947-70E740481C1C}">
                <a14:useLocalDpi xmlns:a14="http://schemas.microsoft.com/office/drawing/2010/main" val="0"/>
              </a:ext>
            </a:extLst>
          </a:blip>
          <a:srcRect r="82849"/>
          <a:stretch>
            <a:fillRect/>
          </a:stretch>
        </p:blipFill>
        <p:spPr bwMode="auto">
          <a:xfrm>
            <a:off x="149225" y="4763"/>
            <a:ext cx="1568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2i5it72a970715g0erzvzq32.wpengine.netdna-cdn.com/wp-content/uploads/2013/01/neuronGrowthDeath-624x397.jpg"/>
          <p:cNvPicPr>
            <a:picLocks noChangeAspect="1" noChangeArrowheads="1"/>
          </p:cNvPicPr>
          <p:nvPr/>
        </p:nvPicPr>
        <p:blipFill>
          <a:blip r:embed="rId3">
            <a:extLst>
              <a:ext uri="{28A0092B-C50C-407E-A947-70E740481C1C}">
                <a14:useLocalDpi xmlns:a14="http://schemas.microsoft.com/office/drawing/2010/main" val="0"/>
              </a:ext>
            </a:extLst>
          </a:blip>
          <a:srcRect l="2052" t="34178" r="92960" b="45352"/>
          <a:stretch>
            <a:fillRect/>
          </a:stretch>
        </p:blipFill>
        <p:spPr bwMode="auto">
          <a:xfrm>
            <a:off x="3810000" y="838200"/>
            <a:ext cx="1558925" cy="479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http://2i5it72a970715g0erzvzq32.wpengine.netdna-cdn.com/wp-content/uploads/2013/01/neuronGrowthDeath-624x397.jpg"/>
          <p:cNvPicPr>
            <a:picLocks noChangeAspect="1" noChangeArrowheads="1"/>
          </p:cNvPicPr>
          <p:nvPr/>
        </p:nvPicPr>
        <p:blipFill>
          <a:blip r:embed="rId3">
            <a:extLst>
              <a:ext uri="{28A0092B-C50C-407E-A947-70E740481C1C}">
                <a14:useLocalDpi xmlns:a14="http://schemas.microsoft.com/office/drawing/2010/main" val="0"/>
              </a:ext>
            </a:extLst>
          </a:blip>
          <a:srcRect l="18933" r="54639"/>
          <a:stretch>
            <a:fillRect/>
          </a:stretch>
        </p:blipFill>
        <p:spPr bwMode="auto">
          <a:xfrm>
            <a:off x="1728788" y="0"/>
            <a:ext cx="2417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http://2i5it72a970715g0erzvzq32.wpengine.netdna-cdn.com/wp-content/uploads/2013/01/neuronGrowthDeath-624x397.jpg"/>
          <p:cNvPicPr>
            <a:picLocks noChangeAspect="1" noChangeArrowheads="1"/>
          </p:cNvPicPr>
          <p:nvPr/>
        </p:nvPicPr>
        <p:blipFill>
          <a:blip r:embed="rId3">
            <a:extLst>
              <a:ext uri="{28A0092B-C50C-407E-A947-70E740481C1C}">
                <a14:useLocalDpi xmlns:a14="http://schemas.microsoft.com/office/drawing/2010/main" val="0"/>
              </a:ext>
            </a:extLst>
          </a:blip>
          <a:srcRect l="45361" r="27319"/>
          <a:stretch>
            <a:fillRect/>
          </a:stretch>
        </p:blipFill>
        <p:spPr bwMode="auto">
          <a:xfrm>
            <a:off x="4203700" y="0"/>
            <a:ext cx="2498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2i5it72a970715g0erzvzq32.wpengine.netdna-cdn.com/wp-content/uploads/2013/01/neuronGrowthDeath-624x397.jpg"/>
          <p:cNvPicPr>
            <a:picLocks noChangeAspect="1" noChangeArrowheads="1"/>
          </p:cNvPicPr>
          <p:nvPr/>
        </p:nvPicPr>
        <p:blipFill>
          <a:blip r:embed="rId3">
            <a:extLst>
              <a:ext uri="{28A0092B-C50C-407E-A947-70E740481C1C}">
                <a14:useLocalDpi xmlns:a14="http://schemas.microsoft.com/office/drawing/2010/main" val="0"/>
              </a:ext>
            </a:extLst>
          </a:blip>
          <a:srcRect l="73845"/>
          <a:stretch>
            <a:fillRect/>
          </a:stretch>
        </p:blipFill>
        <p:spPr bwMode="auto">
          <a:xfrm>
            <a:off x="6751638" y="0"/>
            <a:ext cx="23923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8" fill="hold" nodeType="clickEffect">
                                  <p:stCondLst>
                                    <p:cond delay="0"/>
                                  </p:stCondLst>
                                  <p:childTnLst>
                                    <p:anim calcmode="lin" valueType="num">
                                      <p:cBhvr additive="base">
                                        <p:cTn id="6" dur="500"/>
                                        <p:tgtEl>
                                          <p:spTgt spid="8"/>
                                        </p:tgtEl>
                                        <p:attrNameLst>
                                          <p:attrName>ppt_x</p:attrName>
                                        </p:attrNameLst>
                                      </p:cBhvr>
                                      <p:tavLst>
                                        <p:tav tm="0">
                                          <p:val>
                                            <p:strVal val="ppt_x"/>
                                          </p:val>
                                        </p:tav>
                                        <p:tav tm="100000">
                                          <p:val>
                                            <p:strVal val="0-ppt_w/2"/>
                                          </p:val>
                                        </p:tav>
                                      </p:tavLst>
                                    </p:anim>
                                    <p:anim calcmode="lin" valueType="num">
                                      <p:cBhvr additive="base">
                                        <p:cTn id="7" dur="500"/>
                                        <p:tgtEl>
                                          <p:spTgt spid="8"/>
                                        </p:tgtEl>
                                        <p:attrNameLst>
                                          <p:attrName>ppt_y</p:attrName>
                                        </p:attrNameLst>
                                      </p:cBhvr>
                                      <p:tavLst>
                                        <p:tav tm="0">
                                          <p:val>
                                            <p:strVal val="ppt_y"/>
                                          </p:val>
                                        </p:tav>
                                        <p:tav tm="100000">
                                          <p:val>
                                            <p:strVal val="ppt_y"/>
                                          </p:val>
                                        </p:tav>
                                      </p:tavLst>
                                    </p:anim>
                                    <p:set>
                                      <p:cBhvr>
                                        <p:cTn id="8" dur="1" fill="hold">
                                          <p:stCondLst>
                                            <p:cond delay="499"/>
                                          </p:stCondLst>
                                        </p:cTn>
                                        <p:tgtEl>
                                          <p:spTgt spid="8"/>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42" presetClass="entr" presetSubtype="0" fill="hold" nodeType="clickEffect">
                                  <p:stCondLst>
                                    <p:cond delay="0"/>
                                  </p:stCondLst>
                                  <p:childTnLst>
                                    <p:set>
                                      <p:cBhvr>
                                        <p:cTn id="12" dur="1" fill="hold">
                                          <p:stCondLst>
                                            <p:cond delay="0"/>
                                          </p:stCondLst>
                                        </p:cTn>
                                        <p:tgtEl>
                                          <p:spTgt spid="19462"/>
                                        </p:tgtEl>
                                        <p:attrNameLst>
                                          <p:attrName>style.visibility</p:attrName>
                                        </p:attrNameLst>
                                      </p:cBhvr>
                                      <p:to>
                                        <p:strVal val="visible"/>
                                      </p:to>
                                    </p:set>
                                    <p:animEffect transition="in" filter="fade">
                                      <p:cBhvr>
                                        <p:cTn id="13" dur="1000"/>
                                        <p:tgtEl>
                                          <p:spTgt spid="19462"/>
                                        </p:tgtEl>
                                      </p:cBhvr>
                                    </p:animEffect>
                                    <p:anim calcmode="lin" valueType="num">
                                      <p:cBhvr>
                                        <p:cTn id="14" dur="1000" fill="hold"/>
                                        <p:tgtEl>
                                          <p:spTgt spid="19462"/>
                                        </p:tgtEl>
                                        <p:attrNameLst>
                                          <p:attrName>ppt_x</p:attrName>
                                        </p:attrNameLst>
                                      </p:cBhvr>
                                      <p:tavLst>
                                        <p:tav tm="0">
                                          <p:val>
                                            <p:strVal val="#ppt_x"/>
                                          </p:val>
                                        </p:tav>
                                        <p:tav tm="100000">
                                          <p:val>
                                            <p:strVal val="#ppt_x"/>
                                          </p:val>
                                        </p:tav>
                                      </p:tavLst>
                                    </p:anim>
                                    <p:anim calcmode="lin" valueType="num">
                                      <p:cBhvr>
                                        <p:cTn id="15" dur="1000" fill="hold"/>
                                        <p:tgtEl>
                                          <p:spTgt spid="19462"/>
                                        </p:tgtEl>
                                        <p:attrNameLst>
                                          <p:attrName>ppt_y</p:attrName>
                                        </p:attrNameLst>
                                      </p:cBhvr>
                                      <p:tavLst>
                                        <p:tav tm="0">
                                          <p:val>
                                            <p:strVal val="#ppt_y+.1"/>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8"/>
        <p:cNvGrpSpPr/>
        <p:nvPr/>
      </p:nvGrpSpPr>
      <p:grpSpPr>
        <a:xfrm>
          <a:off x="0" y="0"/>
          <a:ext cx="0" cy="0"/>
          <a:chOff x="0" y="0"/>
          <a:chExt cx="0" cy="0"/>
        </a:xfrm>
      </p:grpSpPr>
      <p:sp>
        <p:nvSpPr>
          <p:cNvPr id="219" name="Google Shape;219;p10"/>
          <p:cNvSpPr txBox="1">
            <a:spLocks noGrp="1"/>
          </p:cNvSpPr>
          <p:nvPr>
            <p:ph type="title"/>
          </p:nvPr>
        </p:nvSpPr>
        <p:spPr>
          <a:xfrm>
            <a:off x="1803400" y="1038225"/>
            <a:ext cx="7340600" cy="9429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n-US" sz="4000" b="1" i="0" u="none" dirty="0">
                <a:solidFill>
                  <a:schemeClr val="dk1"/>
                </a:solidFill>
                <a:sym typeface="Calibri"/>
              </a:rPr>
              <a:t>USE IT OR LOSE IT</a:t>
            </a:r>
            <a:br>
              <a:rPr lang="en-US" sz="4000" b="1" i="0" u="none" dirty="0">
                <a:solidFill>
                  <a:schemeClr val="dk1"/>
                </a:solidFill>
                <a:sym typeface="Calibri"/>
              </a:rPr>
            </a:br>
            <a:r>
              <a:rPr lang="en-US" sz="4000" b="1" i="0" u="none" dirty="0">
                <a:solidFill>
                  <a:schemeClr val="dk1"/>
                </a:solidFill>
                <a:sym typeface="Calibri"/>
              </a:rPr>
              <a:t> PRINCIPLE</a:t>
            </a:r>
            <a:endParaRPr sz="4000" b="1" dirty="0"/>
          </a:p>
        </p:txBody>
      </p:sp>
      <p:sp>
        <p:nvSpPr>
          <p:cNvPr id="220" name="Google Shape;220;p10"/>
          <p:cNvSpPr txBox="1">
            <a:spLocks noGrp="1"/>
          </p:cNvSpPr>
          <p:nvPr>
            <p:ph idx="1"/>
          </p:nvPr>
        </p:nvSpPr>
        <p:spPr>
          <a:xfrm>
            <a:off x="3240087" y="2667000"/>
            <a:ext cx="5562600" cy="36576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600"/>
              <a:buNone/>
            </a:pPr>
            <a:r>
              <a:rPr lang="en-US" sz="3600" b="0" i="0" u="none" strike="noStrike" cap="none" dirty="0">
                <a:solidFill>
                  <a:schemeClr val="dk1"/>
                </a:solidFill>
                <a:latin typeface="Calibri"/>
                <a:ea typeface="Calibri"/>
                <a:cs typeface="Calibri"/>
                <a:sym typeface="Calibri"/>
              </a:rPr>
              <a:t>Pruning (Apoptosis) clears out unneeded wiring to make way for more </a:t>
            </a:r>
            <a:r>
              <a:rPr lang="en-US" sz="3600" b="0" i="0" u="sng" strike="noStrike" cap="none" dirty="0">
                <a:solidFill>
                  <a:schemeClr val="dk1"/>
                </a:solidFill>
                <a:latin typeface="Calibri"/>
                <a:ea typeface="Calibri"/>
                <a:cs typeface="Calibri"/>
                <a:sym typeface="Calibri"/>
              </a:rPr>
              <a:t>efficient and faster </a:t>
            </a:r>
            <a:r>
              <a:rPr lang="en-US" sz="3600" b="0" i="0" u="none" strike="noStrike" cap="none" dirty="0">
                <a:solidFill>
                  <a:schemeClr val="dk1"/>
                </a:solidFill>
                <a:latin typeface="Calibri"/>
                <a:ea typeface="Calibri"/>
                <a:cs typeface="Calibri"/>
                <a:sym typeface="Calibri"/>
              </a:rPr>
              <a:t>information-processing  (thicker myelin and longer dendrites)</a:t>
            </a:r>
            <a:endParaRPr dirty="0"/>
          </a:p>
          <a:p>
            <a:pPr marL="342900" marR="0" lvl="0" indent="-114300" algn="l" rtl="0">
              <a:spcBef>
                <a:spcPts val="720"/>
              </a:spcBef>
              <a:spcAft>
                <a:spcPts val="0"/>
              </a:spcAft>
              <a:buClr>
                <a:schemeClr val="dk1"/>
              </a:buClr>
              <a:buSzPts val="3600"/>
              <a:buFont typeface="Arial"/>
              <a:buNone/>
            </a:pPr>
            <a:endParaRPr sz="3600" b="0" i="0" u="none" dirty="0">
              <a:solidFill>
                <a:schemeClr val="dk1"/>
              </a:solidFill>
              <a:latin typeface="Calibri"/>
              <a:ea typeface="Calibri"/>
              <a:cs typeface="Calibri"/>
              <a:sym typeface="Calibri"/>
            </a:endParaRPr>
          </a:p>
        </p:txBody>
      </p:sp>
      <p:pic>
        <p:nvPicPr>
          <p:cNvPr id="221" name="Google Shape;221;p10"/>
          <p:cNvPicPr preferRelativeResize="0"/>
          <p:nvPr/>
        </p:nvPicPr>
        <p:blipFill rotWithShape="1">
          <a:blip r:embed="rId3">
            <a:alphaModFix/>
          </a:blip>
          <a:srcRect/>
          <a:stretch/>
        </p:blipFill>
        <p:spPr>
          <a:xfrm>
            <a:off x="533400" y="1600200"/>
            <a:ext cx="2365375" cy="3048000"/>
          </a:xfrm>
          <a:prstGeom prst="rect">
            <a:avLst/>
          </a:prstGeom>
          <a:noFill/>
          <a:ln>
            <a:noFill/>
          </a:ln>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7" descr="image">
            <a:extLst>
              <a:ext uri="{FF2B5EF4-FFF2-40B4-BE49-F238E27FC236}">
                <a16:creationId xmlns:a16="http://schemas.microsoft.com/office/drawing/2014/main" id="{D8226A6F-B553-45D4-A905-B709A989B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57225"/>
            <a:ext cx="8610600"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45055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5" descr="Ferrari_179-1024">
            <a:extLst>
              <a:ext uri="{FF2B5EF4-FFF2-40B4-BE49-F238E27FC236}">
                <a16:creationId xmlns:a16="http://schemas.microsoft.com/office/drawing/2014/main" id="{D979BA48-B348-47AE-B7BA-EBE9725201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8150"/>
            <a:ext cx="7658100" cy="574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240465"/>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
        <p:cNvGrpSpPr/>
        <p:nvPr/>
      </p:nvGrpSpPr>
      <p:grpSpPr>
        <a:xfrm>
          <a:off x="0" y="0"/>
          <a:ext cx="0" cy="0"/>
          <a:chOff x="0" y="0"/>
          <a:chExt cx="0" cy="0"/>
        </a:xfrm>
      </p:grpSpPr>
      <p:pic>
        <p:nvPicPr>
          <p:cNvPr id="236" name="Google Shape;236;p13" descr="Brains several ages"/>
          <p:cNvPicPr preferRelativeResize="0"/>
          <p:nvPr/>
        </p:nvPicPr>
        <p:blipFill rotWithShape="1">
          <a:blip r:embed="rId3">
            <a:alphaModFix/>
          </a:blip>
          <a:srcRect/>
          <a:stretch/>
        </p:blipFill>
        <p:spPr>
          <a:xfrm>
            <a:off x="19050" y="1066800"/>
            <a:ext cx="9144000" cy="4953000"/>
          </a:xfrm>
          <a:prstGeom prst="rect">
            <a:avLst/>
          </a:prstGeom>
          <a:noFill/>
          <a:ln>
            <a:noFill/>
          </a:ln>
        </p:spPr>
      </p:pic>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1" name="Google Shape;241;p14"/>
          <p:cNvSpPr txBox="1"/>
          <p:nvPr/>
        </p:nvSpPr>
        <p:spPr>
          <a:xfrm>
            <a:off x="122548" y="282018"/>
            <a:ext cx="9177780" cy="1235697"/>
          </a:xfrm>
          <a:prstGeom prst="rect">
            <a:avLst/>
          </a:prstGeom>
          <a:noFill/>
          <a:ln>
            <a:noFill/>
          </a:ln>
        </p:spPr>
        <p:txBody>
          <a:bodyPr spcFirstLastPara="1" wrap="square" lIns="92075" tIns="46025" rIns="92075" bIns="46025" anchor="t" anchorCtr="0">
            <a:noAutofit/>
          </a:bodyPr>
          <a:lstStyle/>
          <a:p>
            <a:pPr marL="342900" marR="0" lvl="0" indent="-342900" algn="l" rtl="0">
              <a:lnSpc>
                <a:spcPct val="80000"/>
              </a:lnSpc>
              <a:spcBef>
                <a:spcPts val="0"/>
              </a:spcBef>
              <a:spcAft>
                <a:spcPts val="0"/>
              </a:spcAft>
              <a:buClr>
                <a:schemeClr val="dk1"/>
              </a:buClr>
              <a:buSzPts val="2800"/>
              <a:buFont typeface="Calibri"/>
              <a:buNone/>
            </a:pPr>
            <a:r>
              <a:rPr lang="en-US" sz="2800" b="1" i="0" u="none" strike="noStrike" cap="none" dirty="0">
                <a:solidFill>
                  <a:schemeClr val="dk1"/>
                </a:solidFill>
                <a:latin typeface="Calibri"/>
                <a:ea typeface="Calibri"/>
                <a:cs typeface="Calibri"/>
                <a:sym typeface="Calibri"/>
              </a:rPr>
              <a:t>Prefrontal Cortex</a:t>
            </a:r>
            <a:r>
              <a:rPr lang="en-US" sz="2800" b="0" i="0" u="none" strike="noStrike" cap="none" dirty="0">
                <a:solidFill>
                  <a:schemeClr val="dk1"/>
                </a:solidFill>
                <a:latin typeface="Calibri"/>
                <a:ea typeface="Calibri"/>
                <a:cs typeface="Calibri"/>
                <a:sym typeface="Calibri"/>
              </a:rPr>
              <a:t>:  Directs our judgment &amp; decision-making (rational, mature thinking)</a:t>
            </a:r>
            <a:endParaRPr dirty="0"/>
          </a:p>
          <a:p>
            <a:pPr marL="342900" marR="0" lvl="0" indent="-342900" algn="l" rtl="0">
              <a:lnSpc>
                <a:spcPct val="80000"/>
              </a:lnSpc>
              <a:spcBef>
                <a:spcPts val="560"/>
              </a:spcBef>
              <a:spcAft>
                <a:spcPts val="0"/>
              </a:spcAft>
              <a:buClr>
                <a:schemeClr val="dk1"/>
              </a:buClr>
              <a:buSzPts val="2800"/>
              <a:buFont typeface="Calibri"/>
              <a:buNone/>
            </a:pPr>
            <a:r>
              <a:rPr lang="en-US" sz="2800" b="1" i="0" u="none" strike="noStrike" cap="none" dirty="0">
                <a:solidFill>
                  <a:schemeClr val="dk1"/>
                </a:solidFill>
                <a:latin typeface="Calibri"/>
                <a:ea typeface="Calibri"/>
                <a:cs typeface="Calibri"/>
                <a:sym typeface="Calibri"/>
              </a:rPr>
              <a:t>Limbic System: </a:t>
            </a:r>
            <a:r>
              <a:rPr lang="en-US" sz="2800" b="0" i="0" u="none" strike="noStrike" cap="none" dirty="0">
                <a:solidFill>
                  <a:schemeClr val="dk1"/>
                </a:solidFill>
                <a:latin typeface="Calibri"/>
                <a:ea typeface="Calibri"/>
                <a:cs typeface="Calibri"/>
                <a:sym typeface="Calibri"/>
              </a:rPr>
              <a:t> Directs our emotional response (reactions)</a:t>
            </a:r>
            <a:endParaRPr dirty="0"/>
          </a:p>
          <a:p>
            <a:pPr marL="342900" marR="0" lvl="0" indent="-342900" algn="l" rtl="0">
              <a:lnSpc>
                <a:spcPct val="80000"/>
              </a:lnSpc>
              <a:spcBef>
                <a:spcPts val="480"/>
              </a:spcBef>
              <a:spcAft>
                <a:spcPts val="0"/>
              </a:spcAft>
              <a:buClr>
                <a:schemeClr val="dk1"/>
              </a:buClr>
              <a:buSzPts val="2400"/>
              <a:buFont typeface="Arial"/>
              <a:buNone/>
            </a:pPr>
            <a:endParaRPr sz="2400" b="1"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480"/>
              </a:spcBef>
              <a:spcAft>
                <a:spcPts val="0"/>
              </a:spcAft>
              <a:buClr>
                <a:schemeClr val="dk1"/>
              </a:buClr>
              <a:buSzPts val="2400"/>
              <a:buFont typeface="Arial"/>
              <a:buNone/>
            </a:pPr>
            <a:endParaRPr sz="2400" b="1"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480"/>
              </a:spcBef>
              <a:spcAft>
                <a:spcPts val="0"/>
              </a:spcAft>
              <a:buClr>
                <a:schemeClr val="dk1"/>
              </a:buClr>
              <a:buSzPts val="2400"/>
              <a:buFont typeface="Arial"/>
              <a:buNone/>
            </a:pPr>
            <a:endParaRPr sz="2400" b="1"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480"/>
              </a:spcBef>
              <a:spcAft>
                <a:spcPts val="0"/>
              </a:spcAft>
              <a:buClr>
                <a:schemeClr val="dk1"/>
              </a:buClr>
              <a:buSzPts val="2400"/>
              <a:buFont typeface="Arial"/>
              <a:buNone/>
            </a:pPr>
            <a:endParaRPr sz="2400" b="1"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480"/>
              </a:spcBef>
              <a:spcAft>
                <a:spcPts val="0"/>
              </a:spcAft>
              <a:buClr>
                <a:schemeClr val="dk1"/>
              </a:buClr>
              <a:buSzPts val="2400"/>
              <a:buFont typeface="Arial"/>
              <a:buNone/>
            </a:pPr>
            <a:endParaRPr sz="2400" b="1"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480"/>
              </a:spcBef>
              <a:spcAft>
                <a:spcPts val="0"/>
              </a:spcAft>
              <a:buClr>
                <a:schemeClr val="dk1"/>
              </a:buClr>
              <a:buSzPts val="2400"/>
              <a:buFont typeface="Arial"/>
              <a:buNone/>
            </a:pPr>
            <a:endParaRPr sz="2400" b="1"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480"/>
              </a:spcBef>
              <a:spcAft>
                <a:spcPts val="0"/>
              </a:spcAft>
              <a:buClr>
                <a:schemeClr val="dk1"/>
              </a:buClr>
              <a:buSzPts val="2400"/>
              <a:buFont typeface="Arial"/>
              <a:buNone/>
            </a:pPr>
            <a:endParaRPr sz="2400" b="1"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480"/>
              </a:spcBef>
              <a:spcAft>
                <a:spcPts val="0"/>
              </a:spcAft>
              <a:buClr>
                <a:schemeClr val="dk1"/>
              </a:buClr>
              <a:buSzPts val="2400"/>
              <a:buFont typeface="Arial"/>
              <a:buNone/>
            </a:pPr>
            <a:endParaRPr sz="2400" b="1"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480"/>
              </a:spcBef>
              <a:spcAft>
                <a:spcPts val="0"/>
              </a:spcAft>
              <a:buClr>
                <a:schemeClr val="dk1"/>
              </a:buClr>
              <a:buSzPts val="2400"/>
              <a:buFont typeface="Arial"/>
              <a:buNone/>
            </a:pPr>
            <a:endParaRPr sz="2400" b="1"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480"/>
              </a:spcBef>
              <a:spcAft>
                <a:spcPts val="0"/>
              </a:spcAft>
              <a:buClr>
                <a:schemeClr val="dk1"/>
              </a:buClr>
              <a:buSzPts val="2400"/>
              <a:buFont typeface="Arial"/>
              <a:buNone/>
            </a:pPr>
            <a:endParaRPr sz="2400" b="1"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480"/>
              </a:spcBef>
              <a:spcAft>
                <a:spcPts val="0"/>
              </a:spcAft>
              <a:buClr>
                <a:schemeClr val="dk1"/>
              </a:buClr>
              <a:buSzPts val="2400"/>
              <a:buFont typeface="Arial"/>
              <a:buNone/>
            </a:pPr>
            <a:endParaRPr sz="2400" b="1"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480"/>
              </a:spcBef>
              <a:spcAft>
                <a:spcPts val="0"/>
              </a:spcAft>
              <a:buClr>
                <a:schemeClr val="dk1"/>
              </a:buClr>
              <a:buSzPts val="2400"/>
              <a:buFont typeface="Arial"/>
              <a:buNone/>
            </a:pPr>
            <a:endParaRPr sz="2400" b="0"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580"/>
              </a:spcBef>
              <a:spcAft>
                <a:spcPts val="0"/>
              </a:spcAft>
              <a:buClr>
                <a:schemeClr val="dk1"/>
              </a:buClr>
              <a:buSzPts val="2900"/>
              <a:buFont typeface="Arial"/>
              <a:buNone/>
            </a:pPr>
            <a:endParaRPr sz="2900" b="0"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580"/>
              </a:spcBef>
              <a:spcAft>
                <a:spcPts val="0"/>
              </a:spcAft>
              <a:buClr>
                <a:schemeClr val="dk1"/>
              </a:buClr>
              <a:buSzPts val="2900"/>
              <a:buFont typeface="Arial"/>
              <a:buNone/>
            </a:pPr>
            <a:endParaRPr sz="2900" b="0"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580"/>
              </a:spcBef>
              <a:spcAft>
                <a:spcPts val="0"/>
              </a:spcAft>
              <a:buClr>
                <a:schemeClr val="dk1"/>
              </a:buClr>
              <a:buSzPts val="2900"/>
              <a:buFont typeface="Arial"/>
              <a:buNone/>
            </a:pPr>
            <a:endParaRPr sz="2900" b="0"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580"/>
              </a:spcBef>
              <a:spcAft>
                <a:spcPts val="0"/>
              </a:spcAft>
              <a:buClr>
                <a:schemeClr val="dk1"/>
              </a:buClr>
              <a:buSzPts val="2900"/>
              <a:buFont typeface="Arial"/>
              <a:buNone/>
            </a:pPr>
            <a:endParaRPr sz="2900" b="0"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580"/>
              </a:spcBef>
              <a:spcAft>
                <a:spcPts val="0"/>
              </a:spcAft>
              <a:buClr>
                <a:schemeClr val="dk1"/>
              </a:buClr>
              <a:buSzPts val="2900"/>
              <a:buFont typeface="Arial"/>
              <a:buNone/>
            </a:pPr>
            <a:endParaRPr sz="2900" b="0"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580"/>
              </a:spcBef>
              <a:spcAft>
                <a:spcPts val="0"/>
              </a:spcAft>
              <a:buClr>
                <a:schemeClr val="dk1"/>
              </a:buClr>
              <a:buSzPts val="2900"/>
              <a:buFont typeface="Arial"/>
              <a:buNone/>
            </a:pPr>
            <a:endParaRPr sz="2900" b="0"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580"/>
              </a:spcBef>
              <a:spcAft>
                <a:spcPts val="0"/>
              </a:spcAft>
              <a:buClr>
                <a:schemeClr val="dk1"/>
              </a:buClr>
              <a:buSzPts val="2900"/>
              <a:buFont typeface="Arial"/>
              <a:buNone/>
            </a:pPr>
            <a:endParaRPr sz="2900" b="0"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580"/>
              </a:spcBef>
              <a:spcAft>
                <a:spcPts val="0"/>
              </a:spcAft>
              <a:buClr>
                <a:schemeClr val="dk1"/>
              </a:buClr>
              <a:buSzPts val="2900"/>
              <a:buFont typeface="Arial"/>
              <a:buNone/>
            </a:pPr>
            <a:endParaRPr sz="2900" b="0" i="0" u="none" strike="noStrike" cap="none" dirty="0">
              <a:solidFill>
                <a:schemeClr val="dk1"/>
              </a:solidFill>
              <a:latin typeface="Georgia"/>
              <a:ea typeface="Georgia"/>
              <a:cs typeface="Georgia"/>
              <a:sym typeface="Georgia"/>
            </a:endParaRPr>
          </a:p>
          <a:p>
            <a:pPr marL="342900" marR="0" lvl="0" indent="-342900" algn="l" rtl="0">
              <a:lnSpc>
                <a:spcPct val="80000"/>
              </a:lnSpc>
              <a:spcBef>
                <a:spcPts val="480"/>
              </a:spcBef>
              <a:spcAft>
                <a:spcPts val="0"/>
              </a:spcAft>
              <a:buClr>
                <a:schemeClr val="dk1"/>
              </a:buClr>
              <a:buSzPts val="2400"/>
              <a:buFont typeface="Arial"/>
              <a:buNone/>
            </a:pPr>
            <a:endParaRPr sz="2400" b="0" i="0" u="none" strike="noStrike" cap="none" dirty="0">
              <a:solidFill>
                <a:schemeClr val="dk1"/>
              </a:solidFill>
              <a:latin typeface="Georgia"/>
              <a:ea typeface="Georgia"/>
              <a:cs typeface="Georgia"/>
              <a:sym typeface="Georgia"/>
            </a:endParaRPr>
          </a:p>
          <a:p>
            <a:pPr marL="0" marR="0" lvl="0" indent="0" algn="l" rtl="0">
              <a:lnSpc>
                <a:spcPct val="100000"/>
              </a:lnSpc>
              <a:spcBef>
                <a:spcPts val="0"/>
              </a:spcBef>
              <a:spcAft>
                <a:spcPts val="0"/>
              </a:spcAft>
              <a:buNone/>
            </a:pPr>
            <a:endParaRPr sz="2400" b="0" i="0" u="none" dirty="0">
              <a:solidFill>
                <a:schemeClr val="dk1"/>
              </a:solidFill>
              <a:latin typeface="Georgia"/>
              <a:ea typeface="Georgia"/>
              <a:cs typeface="Georgia"/>
              <a:sym typeface="Georgia"/>
            </a:endParaRPr>
          </a:p>
        </p:txBody>
      </p:sp>
      <p:pic>
        <p:nvPicPr>
          <p:cNvPr id="242" name="Google Shape;242;p14" descr="03_01"/>
          <p:cNvPicPr preferRelativeResize="0"/>
          <p:nvPr/>
        </p:nvPicPr>
        <p:blipFill rotWithShape="1">
          <a:blip r:embed="rId3">
            <a:alphaModFix/>
          </a:blip>
          <a:srcRect/>
          <a:stretch/>
        </p:blipFill>
        <p:spPr>
          <a:xfrm>
            <a:off x="537328" y="1659118"/>
            <a:ext cx="8069344" cy="5099900"/>
          </a:xfrm>
          <a:prstGeom prst="rect">
            <a:avLst/>
          </a:prstGeom>
          <a:noFill/>
          <a:ln>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1">
                                            <p:txEl>
                                              <p:pRg st="0" end="0"/>
                                            </p:txEl>
                                          </p:spTgt>
                                        </p:tgtEl>
                                        <p:attrNameLst>
                                          <p:attrName>style.visibility</p:attrName>
                                        </p:attrNameLst>
                                      </p:cBhvr>
                                      <p:to>
                                        <p:strVal val="visible"/>
                                      </p:to>
                                    </p:set>
                                    <p:animEffect transition="in" filter="fade">
                                      <p:cBhvr>
                                        <p:cTn id="7" dur="2000"/>
                                        <p:tgtEl>
                                          <p:spTgt spid="2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1">
                                            <p:txEl>
                                              <p:pRg st="1" end="1"/>
                                            </p:txEl>
                                          </p:spTgt>
                                        </p:tgtEl>
                                        <p:attrNameLst>
                                          <p:attrName>style.visibility</p:attrName>
                                        </p:attrNameLst>
                                      </p:cBhvr>
                                      <p:to>
                                        <p:strVal val="visible"/>
                                      </p:to>
                                    </p:set>
                                    <p:animEffect transition="in" filter="fade">
                                      <p:cBhvr>
                                        <p:cTn id="12" dur="2000"/>
                                        <p:tgtEl>
                                          <p:spTgt spid="2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6"/>
        <p:cNvGrpSpPr/>
        <p:nvPr/>
      </p:nvGrpSpPr>
      <p:grpSpPr>
        <a:xfrm>
          <a:off x="0" y="0"/>
          <a:ext cx="0" cy="0"/>
          <a:chOff x="0" y="0"/>
          <a:chExt cx="0" cy="0"/>
        </a:xfrm>
      </p:grpSpPr>
      <p:pic>
        <p:nvPicPr>
          <p:cNvPr id="247" name="Google Shape;247;p15" descr="05.01.13.CavemanDiet-X.gif"/>
          <p:cNvPicPr preferRelativeResize="0"/>
          <p:nvPr/>
        </p:nvPicPr>
        <p:blipFill rotWithShape="1">
          <a:blip r:embed="rId3">
            <a:alphaModFix/>
          </a:blip>
          <a:srcRect/>
          <a:stretch/>
        </p:blipFill>
        <p:spPr>
          <a:xfrm>
            <a:off x="533400" y="533400"/>
            <a:ext cx="8077200" cy="6089650"/>
          </a:xfrm>
          <a:prstGeom prst="rect">
            <a:avLst/>
          </a:prstGeom>
          <a:noFill/>
          <a:ln>
            <a:noFill/>
          </a:ln>
        </p:spPr>
      </p:pic>
      <p:sp>
        <p:nvSpPr>
          <p:cNvPr id="248" name="Google Shape;248;p15"/>
          <p:cNvSpPr txBox="1"/>
          <p:nvPr/>
        </p:nvSpPr>
        <p:spPr>
          <a:xfrm>
            <a:off x="2514600" y="609600"/>
            <a:ext cx="5105400"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49" name="Google Shape;249;p15"/>
          <p:cNvSpPr txBox="1"/>
          <p:nvPr/>
        </p:nvSpPr>
        <p:spPr>
          <a:xfrm>
            <a:off x="3200400" y="1143000"/>
            <a:ext cx="1676400" cy="1295400"/>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50" name="Google Shape;250;p15"/>
          <p:cNvSpPr txBox="1"/>
          <p:nvPr/>
        </p:nvSpPr>
        <p:spPr>
          <a:xfrm>
            <a:off x="5638800" y="1970087"/>
            <a:ext cx="1066800" cy="1066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51" name="Google Shape;251;p15"/>
          <p:cNvSpPr txBox="1"/>
          <p:nvPr/>
        </p:nvSpPr>
        <p:spPr>
          <a:xfrm>
            <a:off x="6477000" y="2438400"/>
            <a:ext cx="1295400" cy="11430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52" name="Google Shape;252;p15"/>
          <p:cNvSpPr txBox="1"/>
          <p:nvPr/>
        </p:nvSpPr>
        <p:spPr>
          <a:xfrm>
            <a:off x="1752600" y="5105400"/>
            <a:ext cx="1219200" cy="685800"/>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Arial"/>
              <a:ea typeface="Arial"/>
              <a:cs typeface="Arial"/>
              <a:sym typeface="Arial"/>
            </a:endParaRPr>
          </a:p>
        </p:txBody>
      </p:sp>
      <p:sp>
        <p:nvSpPr>
          <p:cNvPr id="253" name="Google Shape;253;p15"/>
          <p:cNvSpPr txBox="1">
            <a:spLocks noGrp="1"/>
          </p:cNvSpPr>
          <p:nvPr>
            <p:ph type="title"/>
          </p:nvPr>
        </p:nvSpPr>
        <p:spPr>
          <a:xfrm>
            <a:off x="3124200" y="990600"/>
            <a:ext cx="5181600" cy="1828800"/>
          </a:xfrm>
          <a:prstGeom prst="rect">
            <a:avLst/>
          </a:prstGeom>
          <a:solidFill>
            <a:schemeClr val="lt1"/>
          </a:solid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lt2"/>
              </a:buClr>
              <a:buSzPts val="3600"/>
              <a:buFont typeface="Calibri"/>
              <a:buNone/>
            </a:pPr>
            <a:r>
              <a:rPr lang="en-US" sz="3600" b="1" i="0" u="none" dirty="0">
                <a:solidFill>
                  <a:schemeClr val="tx1"/>
                </a:solidFill>
                <a:sym typeface="Calibri"/>
              </a:rPr>
              <a:t>What does Limbic System Thinking </a:t>
            </a:r>
            <a:br>
              <a:rPr lang="en-US" sz="3600" b="1" i="0" u="none" dirty="0">
                <a:solidFill>
                  <a:schemeClr val="tx1"/>
                </a:solidFill>
                <a:sym typeface="Calibri"/>
              </a:rPr>
            </a:br>
            <a:r>
              <a:rPr lang="en-US" sz="3600" b="1" i="0" u="none" dirty="0">
                <a:solidFill>
                  <a:schemeClr val="tx1"/>
                </a:solidFill>
                <a:sym typeface="Calibri"/>
              </a:rPr>
              <a:t>do for you?</a:t>
            </a:r>
            <a:endParaRPr b="1" dirty="0">
              <a:solidFill>
                <a:schemeClr val="tx1"/>
              </a:solidFill>
            </a:endParaRP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7"/>
        <p:cNvGrpSpPr/>
        <p:nvPr/>
      </p:nvGrpSpPr>
      <p:grpSpPr>
        <a:xfrm>
          <a:off x="0" y="0"/>
          <a:ext cx="0" cy="0"/>
          <a:chOff x="0" y="0"/>
          <a:chExt cx="0" cy="0"/>
        </a:xfrm>
      </p:grpSpPr>
      <p:sp>
        <p:nvSpPr>
          <p:cNvPr id="258" name="Google Shape;258;p16"/>
          <p:cNvSpPr txBox="1"/>
          <p:nvPr/>
        </p:nvSpPr>
        <p:spPr>
          <a:xfrm>
            <a:off x="304800" y="256902"/>
            <a:ext cx="8610600" cy="11430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dk2"/>
              </a:buClr>
              <a:buSzPts val="4400"/>
              <a:buFont typeface="Calibri"/>
              <a:buNone/>
            </a:pPr>
            <a:r>
              <a:rPr lang="en-US" sz="4400" b="1" i="0" u="none" dirty="0">
                <a:solidFill>
                  <a:schemeClr val="dk2"/>
                </a:solidFill>
                <a:latin typeface="Calibri"/>
                <a:ea typeface="Calibri"/>
                <a:cs typeface="Calibri"/>
                <a:sym typeface="Calibri"/>
              </a:rPr>
              <a:t>What is Limbic System Thinking?</a:t>
            </a:r>
            <a:endParaRPr dirty="0"/>
          </a:p>
        </p:txBody>
      </p:sp>
      <p:sp>
        <p:nvSpPr>
          <p:cNvPr id="259" name="Google Shape;259;p16"/>
          <p:cNvSpPr txBox="1"/>
          <p:nvPr/>
        </p:nvSpPr>
        <p:spPr>
          <a:xfrm>
            <a:off x="457200" y="1497875"/>
            <a:ext cx="8458200" cy="4495800"/>
          </a:xfrm>
          <a:prstGeom prst="rect">
            <a:avLst/>
          </a:prstGeom>
          <a:noFill/>
          <a:ln>
            <a:noFill/>
          </a:ln>
        </p:spPr>
        <p:txBody>
          <a:bodyPr spcFirstLastPara="1" wrap="square" lIns="92075" tIns="46025" rIns="92075" bIns="46025" anchor="t" anchorCtr="0">
            <a:noAutofit/>
          </a:bodyPr>
          <a:lstStyle/>
          <a:p>
            <a:pPr marL="342900" marR="0" lvl="0" indent="-342900" algn="l" rtl="0">
              <a:lnSpc>
                <a:spcPct val="100000"/>
              </a:lnSpc>
              <a:spcBef>
                <a:spcPts val="0"/>
              </a:spcBef>
              <a:spcAft>
                <a:spcPts val="0"/>
              </a:spcAft>
              <a:buClr>
                <a:schemeClr val="dk2"/>
              </a:buClr>
              <a:buSzPts val="4000"/>
              <a:buFont typeface="Calibri"/>
              <a:buChar char="•"/>
            </a:pPr>
            <a:r>
              <a:rPr lang="en-US" sz="4000" b="0" i="0" u="none" dirty="0">
                <a:solidFill>
                  <a:schemeClr val="dk1"/>
                </a:solidFill>
                <a:latin typeface="Calibri"/>
                <a:ea typeface="Calibri"/>
                <a:cs typeface="Calibri"/>
                <a:sym typeface="Calibri"/>
              </a:rPr>
              <a:t>Fight, Flight, Freeze Survival Mode</a:t>
            </a:r>
            <a:endParaRPr dirty="0"/>
          </a:p>
          <a:p>
            <a:pPr marL="342900" marR="0" lvl="0" indent="-342900" algn="l" rtl="0">
              <a:lnSpc>
                <a:spcPct val="100000"/>
              </a:lnSpc>
              <a:spcBef>
                <a:spcPts val="800"/>
              </a:spcBef>
              <a:spcAft>
                <a:spcPts val="0"/>
              </a:spcAft>
              <a:buClr>
                <a:schemeClr val="dk2"/>
              </a:buClr>
              <a:buSzPts val="4000"/>
              <a:buFont typeface="Calibri"/>
              <a:buChar char="•"/>
            </a:pPr>
            <a:r>
              <a:rPr lang="en-US" sz="4000" b="0" i="0" u="none" dirty="0">
                <a:solidFill>
                  <a:schemeClr val="dk1"/>
                </a:solidFill>
                <a:latin typeface="Calibri"/>
                <a:ea typeface="Calibri"/>
                <a:cs typeface="Calibri"/>
                <a:sym typeface="Calibri"/>
              </a:rPr>
              <a:t>All or Nothing: Concrete</a:t>
            </a:r>
            <a:endParaRPr dirty="0"/>
          </a:p>
          <a:p>
            <a:pPr marL="342900" marR="0" lvl="0" indent="-342900" algn="l" rtl="0">
              <a:lnSpc>
                <a:spcPct val="100000"/>
              </a:lnSpc>
              <a:spcBef>
                <a:spcPts val="800"/>
              </a:spcBef>
              <a:spcAft>
                <a:spcPts val="0"/>
              </a:spcAft>
              <a:buClr>
                <a:schemeClr val="dk2"/>
              </a:buClr>
              <a:buSzPts val="4000"/>
              <a:buFont typeface="Calibri"/>
              <a:buChar char="•"/>
            </a:pPr>
            <a:r>
              <a:rPr lang="en-US" sz="4000" b="0" i="0" u="none" dirty="0">
                <a:solidFill>
                  <a:schemeClr val="dk1"/>
                </a:solidFill>
                <a:latin typeface="Calibri"/>
                <a:ea typeface="Calibri"/>
                <a:cs typeface="Calibri"/>
                <a:sym typeface="Calibri"/>
              </a:rPr>
              <a:t>Based on fear or anger reactions</a:t>
            </a:r>
            <a:endParaRPr dirty="0"/>
          </a:p>
          <a:p>
            <a:pPr marL="342900" marR="0" lvl="0" indent="-342900" algn="l" rtl="0">
              <a:lnSpc>
                <a:spcPct val="100000"/>
              </a:lnSpc>
              <a:spcBef>
                <a:spcPts val="800"/>
              </a:spcBef>
              <a:spcAft>
                <a:spcPts val="0"/>
              </a:spcAft>
              <a:buClr>
                <a:schemeClr val="dk2"/>
              </a:buClr>
              <a:buSzPts val="4000"/>
              <a:buFont typeface="Calibri"/>
              <a:buChar char="•"/>
            </a:pPr>
            <a:r>
              <a:rPr lang="en-US" sz="4000" b="0" i="0" u="none" dirty="0">
                <a:solidFill>
                  <a:schemeClr val="dk1"/>
                </a:solidFill>
                <a:latin typeface="Calibri"/>
                <a:ea typeface="Calibri"/>
                <a:cs typeface="Calibri"/>
                <a:sym typeface="Calibri"/>
              </a:rPr>
              <a:t>Ignited by real or perceived threats</a:t>
            </a:r>
            <a:endParaRPr dirty="0"/>
          </a:p>
          <a:p>
            <a:pPr marL="342900" marR="0" lvl="0" indent="-342900" algn="l" rtl="0">
              <a:lnSpc>
                <a:spcPct val="100000"/>
              </a:lnSpc>
              <a:spcBef>
                <a:spcPts val="800"/>
              </a:spcBef>
              <a:spcAft>
                <a:spcPts val="0"/>
              </a:spcAft>
              <a:buClr>
                <a:schemeClr val="dk2"/>
              </a:buClr>
              <a:buSzPts val="4000"/>
              <a:buFont typeface="Calibri"/>
              <a:buChar char="•"/>
            </a:pPr>
            <a:r>
              <a:rPr lang="en-US" sz="4000" b="0" i="0" u="none" dirty="0">
                <a:solidFill>
                  <a:schemeClr val="dk1"/>
                </a:solidFill>
                <a:latin typeface="Calibri"/>
                <a:ea typeface="Calibri"/>
                <a:cs typeface="Calibri"/>
                <a:sym typeface="Calibri"/>
              </a:rPr>
              <a:t>Begins adrenaline cycle</a:t>
            </a:r>
          </a:p>
          <a:p>
            <a:pPr marL="342900" marR="0" lvl="0" indent="-342900" algn="l" rtl="0">
              <a:lnSpc>
                <a:spcPct val="100000"/>
              </a:lnSpc>
              <a:spcBef>
                <a:spcPts val="800"/>
              </a:spcBef>
              <a:spcAft>
                <a:spcPts val="0"/>
              </a:spcAft>
              <a:buClr>
                <a:schemeClr val="dk2"/>
              </a:buClr>
              <a:buSzPts val="4000"/>
              <a:buFont typeface="Calibri"/>
              <a:buChar char="•"/>
            </a:pPr>
            <a:r>
              <a:rPr lang="en-US" sz="4000" dirty="0">
                <a:solidFill>
                  <a:schemeClr val="dk1"/>
                </a:solidFill>
                <a:latin typeface="Calibri"/>
                <a:cs typeface="Calibri"/>
                <a:sym typeface="Calibri"/>
              </a:rPr>
              <a:t>Gives you calm and happy feelings when you do good things for survival</a:t>
            </a:r>
            <a:endParaRPr dirty="0"/>
          </a:p>
        </p:txBody>
      </p:sp>
    </p:spTree>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3"/>
        <p:cNvGrpSpPr/>
        <p:nvPr/>
      </p:nvGrpSpPr>
      <p:grpSpPr>
        <a:xfrm>
          <a:off x="0" y="0"/>
          <a:ext cx="0" cy="0"/>
          <a:chOff x="0" y="0"/>
          <a:chExt cx="0" cy="0"/>
        </a:xfrm>
      </p:grpSpPr>
      <p:pic>
        <p:nvPicPr>
          <p:cNvPr id="9" name="Picture 5" descr="http://fab-efl.com/onlinelearning/page1/page6/page7/files/stacks_image_5.jpg">
            <a:extLst>
              <a:ext uri="{FF2B5EF4-FFF2-40B4-BE49-F238E27FC236}">
                <a16:creationId xmlns:a16="http://schemas.microsoft.com/office/drawing/2014/main" id="{957A4C03-D75C-43DA-991E-F236F1BFC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5240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Placeholder 4"/>
          <p:cNvSpPr txBox="1">
            <a:spLocks noChangeArrowheads="1"/>
          </p:cNvSpPr>
          <p:nvPr/>
        </p:nvSpPr>
        <p:spPr bwMode="auto">
          <a:xfrm>
            <a:off x="688975" y="1503363"/>
            <a:ext cx="4040188"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400" b="1">
                <a:solidFill>
                  <a:schemeClr val="tx1"/>
                </a:solidFill>
                <a:latin typeface="+mn-lt"/>
                <a:ea typeface="+mn-ea"/>
                <a:cs typeface="+mn-cs"/>
              </a:defRPr>
            </a:lvl1pPr>
            <a:lvl2pPr marL="457200" indent="0" algn="l" rtl="0" eaLnBrk="0" fontAlgn="base" hangingPunct="0">
              <a:spcBef>
                <a:spcPct val="20000"/>
              </a:spcBef>
              <a:spcAft>
                <a:spcPct val="0"/>
              </a:spcAft>
              <a:buNone/>
              <a:defRPr sz="2000" b="1">
                <a:solidFill>
                  <a:schemeClr val="tx1"/>
                </a:solidFill>
                <a:latin typeface="+mn-lt"/>
                <a:ea typeface="+mn-ea"/>
              </a:defRPr>
            </a:lvl2pPr>
            <a:lvl3pPr marL="914400" indent="0" algn="l" rtl="0" eaLnBrk="0" fontAlgn="base" hangingPunct="0">
              <a:spcBef>
                <a:spcPct val="20000"/>
              </a:spcBef>
              <a:spcAft>
                <a:spcPct val="0"/>
              </a:spcAft>
              <a:buNone/>
              <a:defRPr sz="1800" b="1">
                <a:solidFill>
                  <a:schemeClr val="tx1"/>
                </a:solidFill>
                <a:latin typeface="+mn-lt"/>
                <a:ea typeface="+mn-ea"/>
              </a:defRPr>
            </a:lvl3pPr>
            <a:lvl4pPr marL="1371600" indent="0" algn="l" rtl="0" eaLnBrk="0" fontAlgn="base" hangingPunct="0">
              <a:spcBef>
                <a:spcPct val="20000"/>
              </a:spcBef>
              <a:spcAft>
                <a:spcPct val="0"/>
              </a:spcAft>
              <a:buNone/>
              <a:defRPr sz="1600" b="1">
                <a:solidFill>
                  <a:schemeClr val="tx1"/>
                </a:solidFill>
                <a:latin typeface="+mn-lt"/>
                <a:ea typeface="+mn-ea"/>
              </a:defRPr>
            </a:lvl4pPr>
            <a:lvl5pPr marL="1828800" indent="0" algn="l" rtl="0" eaLnBrk="0" fontAlgn="base" hangingPunct="0">
              <a:spcBef>
                <a:spcPct val="20000"/>
              </a:spcBef>
              <a:spcAft>
                <a:spcPct val="0"/>
              </a:spcAft>
              <a:buNone/>
              <a:defRPr sz="1600" b="1">
                <a:solidFill>
                  <a:schemeClr val="tx1"/>
                </a:solidFill>
                <a:latin typeface="+mn-lt"/>
                <a:ea typeface="+mn-ea"/>
              </a:defRPr>
            </a:lvl5pPr>
            <a:lvl6pPr marL="2286000" indent="0" algn="l" rtl="0" fontAlgn="base">
              <a:spcBef>
                <a:spcPct val="20000"/>
              </a:spcBef>
              <a:spcAft>
                <a:spcPct val="0"/>
              </a:spcAft>
              <a:buNone/>
              <a:defRPr sz="1600" b="1">
                <a:solidFill>
                  <a:schemeClr val="tx1"/>
                </a:solidFill>
                <a:latin typeface="+mn-lt"/>
                <a:ea typeface="+mn-ea"/>
              </a:defRPr>
            </a:lvl6pPr>
            <a:lvl7pPr marL="2743200" indent="0" algn="l" rtl="0" fontAlgn="base">
              <a:spcBef>
                <a:spcPct val="20000"/>
              </a:spcBef>
              <a:spcAft>
                <a:spcPct val="0"/>
              </a:spcAft>
              <a:buNone/>
              <a:defRPr sz="1600" b="1">
                <a:solidFill>
                  <a:schemeClr val="tx1"/>
                </a:solidFill>
                <a:latin typeface="+mn-lt"/>
                <a:ea typeface="+mn-ea"/>
              </a:defRPr>
            </a:lvl7pPr>
            <a:lvl8pPr marL="3200400" indent="0" algn="l" rtl="0" fontAlgn="base">
              <a:spcBef>
                <a:spcPct val="20000"/>
              </a:spcBef>
              <a:spcAft>
                <a:spcPct val="0"/>
              </a:spcAft>
              <a:buNone/>
              <a:defRPr sz="1600" b="1">
                <a:solidFill>
                  <a:schemeClr val="tx1"/>
                </a:solidFill>
                <a:latin typeface="+mn-lt"/>
                <a:ea typeface="+mn-ea"/>
              </a:defRPr>
            </a:lvl8pPr>
            <a:lvl9pPr marL="3657600" indent="0" algn="l" rtl="0" fontAlgn="base">
              <a:spcBef>
                <a:spcPct val="20000"/>
              </a:spcBef>
              <a:spcAft>
                <a:spcPct val="0"/>
              </a:spcAft>
              <a:buNone/>
              <a:defRPr sz="1600" b="1">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sng" strike="noStrike" kern="0" cap="none" spc="0" normalizeH="0" baseline="0" noProof="0">
                <a:ln>
                  <a:noFill/>
                </a:ln>
                <a:solidFill>
                  <a:srgbClr val="000000"/>
                </a:solidFill>
                <a:effectLst/>
                <a:uLnTx/>
                <a:uFillTx/>
                <a:latin typeface="Calibri"/>
                <a:cs typeface="+mn-cs"/>
              </a:rPr>
              <a:t>     Elementary/Middle 	</a:t>
            </a:r>
            <a:endParaRPr kumimoji="0" lang="en-US" altLang="en-US" sz="2400" b="1" i="0" u="sng" strike="noStrike" kern="0" cap="none" spc="0" normalizeH="0" baseline="0" noProof="0" dirty="0">
              <a:ln>
                <a:noFill/>
              </a:ln>
              <a:solidFill>
                <a:srgbClr val="000000"/>
              </a:solidFill>
              <a:effectLst/>
              <a:uLnTx/>
              <a:uFillTx/>
              <a:latin typeface="Calibri"/>
              <a:cs typeface="+mn-cs"/>
            </a:endParaRPr>
          </a:p>
        </p:txBody>
      </p:sp>
      <p:sp>
        <p:nvSpPr>
          <p:cNvPr id="11" name="Content Placeholder 5"/>
          <p:cNvSpPr txBox="1">
            <a:spLocks noChangeArrowheads="1"/>
          </p:cNvSpPr>
          <p:nvPr/>
        </p:nvSpPr>
        <p:spPr bwMode="auto">
          <a:xfrm>
            <a:off x="688975" y="2143125"/>
            <a:ext cx="4040188"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8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a:ln>
                  <a:noFill/>
                </a:ln>
                <a:solidFill>
                  <a:srgbClr val="000000"/>
                </a:solidFill>
                <a:effectLst/>
                <a:uLnTx/>
                <a:uFillTx/>
                <a:latin typeface="Calibri"/>
                <a:cs typeface="+mn-cs"/>
              </a:rPr>
              <a:t>Task Initiation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a:ln>
                  <a:noFill/>
                </a:ln>
                <a:solidFill>
                  <a:srgbClr val="000000"/>
                </a:solidFill>
                <a:effectLst/>
                <a:uLnTx/>
                <a:uFillTx/>
                <a:latin typeface="Calibri"/>
                <a:cs typeface="+mn-cs"/>
              </a:rPr>
              <a:t>Flexible Thinking</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a:ln>
                  <a:noFill/>
                </a:ln>
                <a:solidFill>
                  <a:srgbClr val="000000"/>
                </a:solidFill>
                <a:effectLst/>
                <a:uLnTx/>
                <a:uFillTx/>
                <a:latin typeface="Calibri"/>
                <a:cs typeface="+mn-cs"/>
              </a:rPr>
              <a:t>Planning and Prioritizing</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a:ln>
                  <a:noFill/>
                </a:ln>
                <a:solidFill>
                  <a:srgbClr val="000000"/>
                </a:solidFill>
                <a:effectLst/>
                <a:uLnTx/>
                <a:uFillTx/>
                <a:latin typeface="Calibri"/>
                <a:cs typeface="+mn-cs"/>
              </a:rPr>
              <a:t>Organization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a:ln>
                  <a:noFill/>
                </a:ln>
                <a:solidFill>
                  <a:srgbClr val="000000"/>
                </a:solidFill>
                <a:effectLst/>
                <a:uLnTx/>
                <a:uFillTx/>
                <a:latin typeface="Calibri"/>
                <a:cs typeface="+mn-cs"/>
              </a:rPr>
              <a:t>Working Memory</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a:ln>
                  <a:noFill/>
                </a:ln>
                <a:solidFill>
                  <a:srgbClr val="000000"/>
                </a:solidFill>
                <a:effectLst/>
                <a:uLnTx/>
                <a:uFillTx/>
                <a:latin typeface="Calibri"/>
                <a:cs typeface="+mn-cs"/>
              </a:rPr>
              <a:t>Self-Monitoring</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a:ln>
                  <a:noFill/>
                </a:ln>
                <a:solidFill>
                  <a:srgbClr val="000000"/>
                </a:solidFill>
                <a:effectLst/>
                <a:uLnTx/>
                <a:uFillTx/>
                <a:latin typeface="Calibri"/>
                <a:cs typeface="+mn-cs"/>
              </a:rPr>
              <a:t>Selective Attention</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altLang="en-US" sz="2400" b="0" i="0" u="none" strike="noStrike" kern="0" cap="none" spc="0" normalizeH="0" baseline="0" noProof="0">
                <a:ln>
                  <a:noFill/>
                </a:ln>
                <a:solidFill>
                  <a:srgbClr val="000000"/>
                </a:solidFill>
                <a:effectLst/>
                <a:uLnTx/>
                <a:uFillTx/>
                <a:latin typeface="Calibri"/>
                <a:cs typeface="+mn-cs"/>
              </a:rPr>
              <a:t>Coordination</a:t>
            </a:r>
          </a:p>
        </p:txBody>
      </p:sp>
      <p:sp>
        <p:nvSpPr>
          <p:cNvPr id="12" name="Text Placeholder 6"/>
          <p:cNvSpPr txBox="1">
            <a:spLocks noChangeArrowheads="1"/>
          </p:cNvSpPr>
          <p:nvPr/>
        </p:nvSpPr>
        <p:spPr bwMode="auto">
          <a:xfrm>
            <a:off x="4876800" y="1503363"/>
            <a:ext cx="4041775"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marL="0" indent="0" algn="l" rtl="0" eaLnBrk="0" fontAlgn="base" hangingPunct="0">
              <a:spcBef>
                <a:spcPct val="20000"/>
              </a:spcBef>
              <a:spcAft>
                <a:spcPct val="0"/>
              </a:spcAft>
              <a:buNone/>
              <a:defRPr sz="2400" b="1">
                <a:solidFill>
                  <a:schemeClr val="tx1"/>
                </a:solidFill>
                <a:latin typeface="+mn-lt"/>
                <a:ea typeface="+mn-ea"/>
                <a:cs typeface="+mn-cs"/>
              </a:defRPr>
            </a:lvl1pPr>
            <a:lvl2pPr marL="457200" indent="0" algn="l" rtl="0" eaLnBrk="0" fontAlgn="base" hangingPunct="0">
              <a:spcBef>
                <a:spcPct val="20000"/>
              </a:spcBef>
              <a:spcAft>
                <a:spcPct val="0"/>
              </a:spcAft>
              <a:buNone/>
              <a:defRPr sz="2000" b="1">
                <a:solidFill>
                  <a:schemeClr val="tx1"/>
                </a:solidFill>
                <a:latin typeface="+mn-lt"/>
                <a:ea typeface="+mn-ea"/>
              </a:defRPr>
            </a:lvl2pPr>
            <a:lvl3pPr marL="914400" indent="0" algn="l" rtl="0" eaLnBrk="0" fontAlgn="base" hangingPunct="0">
              <a:spcBef>
                <a:spcPct val="20000"/>
              </a:spcBef>
              <a:spcAft>
                <a:spcPct val="0"/>
              </a:spcAft>
              <a:buNone/>
              <a:defRPr sz="1800" b="1">
                <a:solidFill>
                  <a:schemeClr val="tx1"/>
                </a:solidFill>
                <a:latin typeface="+mn-lt"/>
                <a:ea typeface="+mn-ea"/>
              </a:defRPr>
            </a:lvl3pPr>
            <a:lvl4pPr marL="1371600" indent="0" algn="l" rtl="0" eaLnBrk="0" fontAlgn="base" hangingPunct="0">
              <a:spcBef>
                <a:spcPct val="20000"/>
              </a:spcBef>
              <a:spcAft>
                <a:spcPct val="0"/>
              </a:spcAft>
              <a:buNone/>
              <a:defRPr sz="1600" b="1">
                <a:solidFill>
                  <a:schemeClr val="tx1"/>
                </a:solidFill>
                <a:latin typeface="+mn-lt"/>
                <a:ea typeface="+mn-ea"/>
              </a:defRPr>
            </a:lvl4pPr>
            <a:lvl5pPr marL="1828800" indent="0" algn="l" rtl="0" eaLnBrk="0" fontAlgn="base" hangingPunct="0">
              <a:spcBef>
                <a:spcPct val="20000"/>
              </a:spcBef>
              <a:spcAft>
                <a:spcPct val="0"/>
              </a:spcAft>
              <a:buNone/>
              <a:defRPr sz="1600" b="1">
                <a:solidFill>
                  <a:schemeClr val="tx1"/>
                </a:solidFill>
                <a:latin typeface="+mn-lt"/>
                <a:ea typeface="+mn-ea"/>
              </a:defRPr>
            </a:lvl5pPr>
            <a:lvl6pPr marL="2286000" indent="0" algn="l" rtl="0" fontAlgn="base">
              <a:spcBef>
                <a:spcPct val="20000"/>
              </a:spcBef>
              <a:spcAft>
                <a:spcPct val="0"/>
              </a:spcAft>
              <a:buNone/>
              <a:defRPr sz="1600" b="1">
                <a:solidFill>
                  <a:schemeClr val="tx1"/>
                </a:solidFill>
                <a:latin typeface="+mn-lt"/>
                <a:ea typeface="+mn-ea"/>
              </a:defRPr>
            </a:lvl6pPr>
            <a:lvl7pPr marL="2743200" indent="0" algn="l" rtl="0" fontAlgn="base">
              <a:spcBef>
                <a:spcPct val="20000"/>
              </a:spcBef>
              <a:spcAft>
                <a:spcPct val="0"/>
              </a:spcAft>
              <a:buNone/>
              <a:defRPr sz="1600" b="1">
                <a:solidFill>
                  <a:schemeClr val="tx1"/>
                </a:solidFill>
                <a:latin typeface="+mn-lt"/>
                <a:ea typeface="+mn-ea"/>
              </a:defRPr>
            </a:lvl7pPr>
            <a:lvl8pPr marL="3200400" indent="0" algn="l" rtl="0" fontAlgn="base">
              <a:spcBef>
                <a:spcPct val="20000"/>
              </a:spcBef>
              <a:spcAft>
                <a:spcPct val="0"/>
              </a:spcAft>
              <a:buNone/>
              <a:defRPr sz="1600" b="1">
                <a:solidFill>
                  <a:schemeClr val="tx1"/>
                </a:solidFill>
                <a:latin typeface="+mn-lt"/>
                <a:ea typeface="+mn-ea"/>
              </a:defRPr>
            </a:lvl8pPr>
            <a:lvl9pPr marL="3657600" indent="0" algn="l" rtl="0" fontAlgn="base">
              <a:spcBef>
                <a:spcPct val="20000"/>
              </a:spcBef>
              <a:spcAft>
                <a:spcPct val="0"/>
              </a:spcAft>
              <a:buNone/>
              <a:defRPr sz="1600" b="1">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altLang="en-US" sz="2400" b="1" i="0" u="sng" strike="noStrike" kern="0" cap="none" spc="0" normalizeH="0" baseline="0" noProof="0">
                <a:ln>
                  <a:noFill/>
                </a:ln>
                <a:solidFill>
                  <a:srgbClr val="000000"/>
                </a:solidFill>
                <a:effectLst/>
                <a:uLnTx/>
                <a:uFillTx/>
                <a:latin typeface="Calibri"/>
                <a:cs typeface="+mn-cs"/>
              </a:rPr>
              <a:t>      Middle/High School    	</a:t>
            </a:r>
            <a:endParaRPr kumimoji="0" lang="en-US" altLang="en-US" sz="2400" b="1" i="0" u="none" strike="noStrike" kern="0" cap="none" spc="0" normalizeH="0" baseline="0" noProof="0" dirty="0">
              <a:ln>
                <a:noFill/>
              </a:ln>
              <a:solidFill>
                <a:srgbClr val="000000"/>
              </a:solidFill>
              <a:effectLst/>
              <a:uLnTx/>
              <a:uFillTx/>
              <a:latin typeface="Calibri"/>
              <a:cs typeface="+mn-cs"/>
            </a:endParaRPr>
          </a:p>
        </p:txBody>
      </p:sp>
      <p:sp>
        <p:nvSpPr>
          <p:cNvPr id="13" name="Content Placeholder 7"/>
          <p:cNvSpPr txBox="1">
            <a:spLocks/>
          </p:cNvSpPr>
          <p:nvPr/>
        </p:nvSpPr>
        <p:spPr bwMode="auto">
          <a:xfrm>
            <a:off x="4876800" y="2143125"/>
            <a:ext cx="4041775" cy="39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sz="1800">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600">
                <a:solidFill>
                  <a:schemeClr val="tx1"/>
                </a:solidFill>
                <a:latin typeface="+mn-lt"/>
                <a:ea typeface="+mn-ea"/>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pPr marL="342900" marR="0" lvl="0" indent="-342900" algn="l" defTabSz="914400" rtl="0" eaLnBrk="1" fontAlgn="base" latinLnBrk="0" hangingPunct="1">
              <a:lnSpc>
                <a:spcPct val="100000"/>
              </a:lnSpc>
              <a:spcBef>
                <a:spcPct val="20000"/>
              </a:spcBef>
              <a:spcAft>
                <a:spcPct val="0"/>
              </a:spcAft>
              <a:buClr>
                <a:srgbClr val="333399">
                  <a:lumMod val="75000"/>
                </a:srgbClr>
              </a:buClr>
              <a:buSzTx/>
              <a:buFontTx/>
              <a:buChar char="•"/>
              <a:tabLst/>
              <a:defRPr/>
            </a:pPr>
            <a:r>
              <a:rPr kumimoji="0" lang="en-US" sz="2400" b="0" i="0" u="none" strike="noStrike" kern="0" cap="none" spc="0" normalizeH="0" baseline="0" noProof="0">
                <a:ln>
                  <a:noFill/>
                </a:ln>
                <a:solidFill>
                  <a:srgbClr val="000000"/>
                </a:solidFill>
                <a:effectLst/>
                <a:uLnTx/>
                <a:uFillTx/>
                <a:latin typeface="Calibri"/>
                <a:cs typeface="+mn-cs"/>
              </a:rPr>
              <a:t>Abstract; conceptual understanding</a:t>
            </a:r>
          </a:p>
          <a:p>
            <a:pPr marL="342900" marR="0" lvl="0" indent="-342900" algn="l" defTabSz="914400" rtl="0" eaLnBrk="1" fontAlgn="base" latinLnBrk="0" hangingPunct="1">
              <a:lnSpc>
                <a:spcPct val="100000"/>
              </a:lnSpc>
              <a:spcBef>
                <a:spcPct val="20000"/>
              </a:spcBef>
              <a:spcAft>
                <a:spcPct val="0"/>
              </a:spcAft>
              <a:buClr>
                <a:srgbClr val="333399">
                  <a:lumMod val="75000"/>
                </a:srgbClr>
              </a:buClr>
              <a:buSzTx/>
              <a:buFontTx/>
              <a:buChar char="•"/>
              <a:tabLst/>
              <a:defRPr/>
            </a:pPr>
            <a:r>
              <a:rPr kumimoji="0" lang="en-US" sz="2400" b="0" i="0" u="none" strike="noStrike" kern="0" cap="none" spc="0" normalizeH="0" baseline="0" noProof="0">
                <a:ln>
                  <a:noFill/>
                </a:ln>
                <a:solidFill>
                  <a:srgbClr val="000000"/>
                </a:solidFill>
                <a:effectLst/>
                <a:uLnTx/>
                <a:uFillTx/>
                <a:latin typeface="Calibri"/>
                <a:cs typeface="+mn-cs"/>
              </a:rPr>
              <a:t>Impulse Control</a:t>
            </a:r>
          </a:p>
          <a:p>
            <a:pPr marL="342900" marR="0" lvl="0" indent="-342900" algn="l" defTabSz="914400" rtl="0" eaLnBrk="1" fontAlgn="base" latinLnBrk="0" hangingPunct="1">
              <a:lnSpc>
                <a:spcPct val="100000"/>
              </a:lnSpc>
              <a:spcBef>
                <a:spcPct val="20000"/>
              </a:spcBef>
              <a:spcAft>
                <a:spcPct val="0"/>
              </a:spcAft>
              <a:buClr>
                <a:srgbClr val="333399">
                  <a:lumMod val="75000"/>
                </a:srgbClr>
              </a:buClr>
              <a:buSzTx/>
              <a:buFontTx/>
              <a:buChar char="•"/>
              <a:tabLst/>
              <a:defRPr/>
            </a:pPr>
            <a:r>
              <a:rPr kumimoji="0" lang="en-US" sz="2400" b="0" i="0" u="none" strike="noStrike" kern="0" cap="none" spc="0" normalizeH="0" baseline="0" noProof="0">
                <a:ln>
                  <a:noFill/>
                </a:ln>
                <a:solidFill>
                  <a:srgbClr val="000000"/>
                </a:solidFill>
                <a:effectLst/>
                <a:uLnTx/>
                <a:uFillTx/>
                <a:latin typeface="Calibri"/>
                <a:cs typeface="+mn-cs"/>
              </a:rPr>
              <a:t>Problem-Solving</a:t>
            </a:r>
          </a:p>
          <a:p>
            <a:pPr marL="342900" marR="0" lvl="0" indent="-342900" algn="l" defTabSz="914400" rtl="0" eaLnBrk="1" fontAlgn="base" latinLnBrk="0" hangingPunct="1">
              <a:lnSpc>
                <a:spcPct val="100000"/>
              </a:lnSpc>
              <a:spcBef>
                <a:spcPct val="20000"/>
              </a:spcBef>
              <a:spcAft>
                <a:spcPct val="0"/>
              </a:spcAft>
              <a:buClr>
                <a:srgbClr val="333399">
                  <a:lumMod val="75000"/>
                </a:srgbClr>
              </a:buClr>
              <a:buSzTx/>
              <a:buFontTx/>
              <a:buChar char="•"/>
              <a:tabLst/>
              <a:defRPr/>
            </a:pPr>
            <a:r>
              <a:rPr kumimoji="0" lang="en-US" sz="2400" b="0" i="0" u="none" strike="noStrike" kern="0" cap="none" spc="0" normalizeH="0" baseline="0" noProof="0">
                <a:ln>
                  <a:noFill/>
                </a:ln>
                <a:solidFill>
                  <a:srgbClr val="000000"/>
                </a:solidFill>
                <a:effectLst/>
                <a:uLnTx/>
                <a:uFillTx/>
                <a:latin typeface="Calibri"/>
                <a:cs typeface="+mn-cs"/>
              </a:rPr>
              <a:t>Decision-Making</a:t>
            </a:r>
          </a:p>
          <a:p>
            <a:pPr marL="342900" marR="0" lvl="0" indent="-342900" algn="l" defTabSz="914400" rtl="0" eaLnBrk="1" fontAlgn="base" latinLnBrk="0" hangingPunct="1">
              <a:lnSpc>
                <a:spcPct val="100000"/>
              </a:lnSpc>
              <a:spcBef>
                <a:spcPct val="20000"/>
              </a:spcBef>
              <a:spcAft>
                <a:spcPct val="0"/>
              </a:spcAft>
              <a:buClr>
                <a:srgbClr val="333399">
                  <a:lumMod val="75000"/>
                </a:srgbClr>
              </a:buClr>
              <a:buSzTx/>
              <a:buFontTx/>
              <a:buChar char="•"/>
              <a:tabLst/>
              <a:defRPr/>
            </a:pPr>
            <a:r>
              <a:rPr kumimoji="0" lang="en-US" sz="2400" b="0" i="0" u="none" strike="noStrike" kern="0" cap="none" spc="0" normalizeH="0" baseline="0" noProof="0">
                <a:ln>
                  <a:noFill/>
                </a:ln>
                <a:solidFill>
                  <a:srgbClr val="000000"/>
                </a:solidFill>
                <a:effectLst/>
                <a:uLnTx/>
                <a:uFillTx/>
                <a:latin typeface="Calibri"/>
                <a:cs typeface="+mn-cs"/>
              </a:rPr>
              <a:t>Judgment</a:t>
            </a:r>
          </a:p>
          <a:p>
            <a:pPr marL="342900" marR="0" lvl="0" indent="-342900" algn="l" defTabSz="914400" rtl="0" eaLnBrk="1" fontAlgn="base" latinLnBrk="0" hangingPunct="1">
              <a:lnSpc>
                <a:spcPct val="100000"/>
              </a:lnSpc>
              <a:spcBef>
                <a:spcPct val="20000"/>
              </a:spcBef>
              <a:spcAft>
                <a:spcPct val="0"/>
              </a:spcAft>
              <a:buClr>
                <a:srgbClr val="333399">
                  <a:lumMod val="75000"/>
                </a:srgbClr>
              </a:buClr>
              <a:buSzTx/>
              <a:buFontTx/>
              <a:buChar char="•"/>
              <a:tabLst/>
              <a:defRPr/>
            </a:pPr>
            <a:r>
              <a:rPr kumimoji="0" lang="en-US" sz="2400" b="0" i="0" u="none" strike="noStrike" kern="0" cap="none" spc="0" normalizeH="0" baseline="0" noProof="0">
                <a:ln>
                  <a:noFill/>
                </a:ln>
                <a:solidFill>
                  <a:srgbClr val="000000"/>
                </a:solidFill>
                <a:effectLst/>
                <a:uLnTx/>
                <a:uFillTx/>
                <a:latin typeface="Calibri"/>
                <a:cs typeface="+mn-cs"/>
              </a:rPr>
              <a:t>Emotion Regulation</a:t>
            </a:r>
          </a:p>
          <a:p>
            <a:pPr marL="342900" marR="0" lvl="0" indent="-342900" algn="l" defTabSz="914400" rtl="0" eaLnBrk="1" fontAlgn="base" latinLnBrk="0" hangingPunct="1">
              <a:lnSpc>
                <a:spcPct val="100000"/>
              </a:lnSpc>
              <a:spcBef>
                <a:spcPct val="20000"/>
              </a:spcBef>
              <a:spcAft>
                <a:spcPct val="0"/>
              </a:spcAft>
              <a:buClr>
                <a:srgbClr val="333399">
                  <a:lumMod val="75000"/>
                </a:srgbClr>
              </a:buClr>
              <a:buSzTx/>
              <a:buFontTx/>
              <a:buChar char="•"/>
              <a:tabLst/>
              <a:defRPr/>
            </a:pPr>
            <a:r>
              <a:rPr kumimoji="0" lang="en-US" sz="2400" b="0" i="0" u="none" strike="noStrike" kern="0" cap="none" spc="0" normalizeH="0" baseline="0" noProof="0">
                <a:ln>
                  <a:noFill/>
                </a:ln>
                <a:solidFill>
                  <a:srgbClr val="000000"/>
                </a:solidFill>
                <a:effectLst/>
                <a:uLnTx/>
                <a:uFillTx/>
                <a:latin typeface="Calibri"/>
                <a:cs typeface="+mn-cs"/>
              </a:rPr>
              <a:t>Frustration Tolerance</a:t>
            </a:r>
          </a:p>
          <a:p>
            <a:pPr marL="342900" marR="0" lvl="0" indent="-342900" algn="l" defTabSz="914400" rtl="0" eaLnBrk="1" fontAlgn="base" latinLnBrk="0" hangingPunct="1">
              <a:lnSpc>
                <a:spcPct val="100000"/>
              </a:lnSpc>
              <a:spcBef>
                <a:spcPct val="20000"/>
              </a:spcBef>
              <a:spcAft>
                <a:spcPct val="0"/>
              </a:spcAft>
              <a:buClr>
                <a:srgbClr val="333399">
                  <a:lumMod val="75000"/>
                </a:srgbClr>
              </a:buClr>
              <a:buSzTx/>
              <a:buFontTx/>
              <a:buChar char="•"/>
              <a:tabLst/>
              <a:defRPr/>
            </a:pPr>
            <a:r>
              <a:rPr kumimoji="0" lang="en-US" sz="2400" b="0" i="0" u="none" strike="noStrike" kern="0" cap="none" spc="0" normalizeH="0" baseline="0" noProof="0">
                <a:ln>
                  <a:noFill/>
                </a:ln>
                <a:solidFill>
                  <a:srgbClr val="000000"/>
                </a:solidFill>
                <a:effectLst/>
                <a:uLnTx/>
                <a:uFillTx/>
                <a:latin typeface="Calibri"/>
                <a:cs typeface="+mn-cs"/>
              </a:rPr>
              <a:t>Ability to Feel Empathy</a:t>
            </a:r>
            <a:endParaRPr kumimoji="0" lang="en-US" sz="2400" b="0" i="0" u="none" strike="noStrike" kern="0" cap="none" spc="0" normalizeH="0" baseline="0" noProof="0" dirty="0">
              <a:ln>
                <a:noFill/>
              </a:ln>
              <a:solidFill>
                <a:srgbClr val="000000"/>
              </a:solidFill>
              <a:effectLst/>
              <a:uLnTx/>
              <a:uFillTx/>
              <a:latin typeface="Calibri"/>
              <a:cs typeface="+mn-cs"/>
            </a:endParaRPr>
          </a:p>
        </p:txBody>
      </p:sp>
      <p:sp>
        <p:nvSpPr>
          <p:cNvPr id="14" name="Rectangle 2"/>
          <p:cNvSpPr txBox="1">
            <a:spLocks noChangeArrowheads="1"/>
          </p:cNvSpPr>
          <p:nvPr/>
        </p:nvSpPr>
        <p:spPr>
          <a:xfrm>
            <a:off x="-609600" y="301625"/>
            <a:ext cx="8229600" cy="914400"/>
          </a:xfrm>
          <a:prstGeom prst="rect">
            <a:avLst/>
          </a:prstGeom>
        </p:spPr>
        <p:txBody>
          <a:bodyPr/>
          <a:lst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a:ea typeface="ヒラギノ角ゴ Pro W3"/>
                <a:cs typeface="+mj-cs"/>
              </a:rPr>
              <a:t>Executive Functioning</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5000" b="1" i="0" u="none" strike="noStrike" kern="0" cap="none" spc="0" normalizeH="0" baseline="0" noProof="0" dirty="0">
              <a:ln>
                <a:noFill/>
              </a:ln>
              <a:solidFill>
                <a:srgbClr val="FF0000"/>
              </a:solidFill>
              <a:effectLst>
                <a:outerShdw blurRad="38100" dist="38100" dir="2700000" algn="tl">
                  <a:srgbClr val="C0C0C0"/>
                </a:outerShdw>
              </a:effectLst>
              <a:uLnTx/>
              <a:uFillTx/>
              <a:latin typeface="Calibri"/>
              <a:ea typeface="ヒラギノ角ゴ Pro W3"/>
              <a:cs typeface="+mj-cs"/>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9"/>
        <p:cNvGrpSpPr/>
        <p:nvPr/>
      </p:nvGrpSpPr>
      <p:grpSpPr>
        <a:xfrm>
          <a:off x="0" y="0"/>
          <a:ext cx="0" cy="0"/>
          <a:chOff x="0" y="0"/>
          <a:chExt cx="0" cy="0"/>
        </a:xfrm>
      </p:grpSpPr>
      <p:pic>
        <p:nvPicPr>
          <p:cNvPr id="270" name="Google Shape;270;p18"/>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 name="Rectangle 1">
            <a:extLst>
              <a:ext uri="{FF2B5EF4-FFF2-40B4-BE49-F238E27FC236}">
                <a16:creationId xmlns:a16="http://schemas.microsoft.com/office/drawing/2014/main" id="{BF8A6F36-F73C-4EBA-93E4-B5ED60C2BCBB}"/>
              </a:ext>
            </a:extLst>
          </p:cNvPr>
          <p:cNvSpPr/>
          <p:nvPr/>
        </p:nvSpPr>
        <p:spPr>
          <a:xfrm>
            <a:off x="3040145" y="5552371"/>
            <a:ext cx="4572000" cy="707886"/>
          </a:xfrm>
          <a:prstGeom prst="rect">
            <a:avLst/>
          </a:prstGeom>
        </p:spPr>
        <p:txBody>
          <a:bodyPr>
            <a:spAutoFit/>
          </a:bodyPr>
          <a:lstStyle/>
          <a:p>
            <a:pPr lvl="0" algn="ctr">
              <a:buClr>
                <a:schemeClr val="dk1"/>
              </a:buClr>
              <a:buSzPts val="3700"/>
            </a:pPr>
            <a:r>
              <a:rPr lang="en-US" sz="2000" b="1" dirty="0">
                <a:solidFill>
                  <a:srgbClr val="FF0000"/>
                </a:solidFill>
                <a:latin typeface="Calibri"/>
                <a:cs typeface="Calibri"/>
                <a:sym typeface="Calibri"/>
              </a:rPr>
              <a:t>Discussion Question: </a:t>
            </a:r>
          </a:p>
          <a:p>
            <a:pPr lvl="0" algn="ctr">
              <a:buClr>
                <a:schemeClr val="dk1"/>
              </a:buClr>
              <a:buSzPts val="3700"/>
            </a:pPr>
            <a:r>
              <a:rPr lang="en-US" sz="2000" dirty="0">
                <a:solidFill>
                  <a:srgbClr val="FF0000"/>
                </a:solidFill>
                <a:latin typeface="Calibri"/>
                <a:cs typeface="Calibri"/>
                <a:sym typeface="Calibri"/>
              </a:rPr>
              <a:t>What problems might this cause?</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comor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25513"/>
            <a:ext cx="7753350"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1"/>
          <p:cNvPicPr>
            <a:picLocks noChangeAspect="1"/>
          </p:cNvPicPr>
          <p:nvPr/>
        </p:nvPicPr>
        <p:blipFill>
          <a:blip r:embed="rId4">
            <a:extLst>
              <a:ext uri="{28A0092B-C50C-407E-A947-70E740481C1C}">
                <a14:useLocalDpi xmlns:a14="http://schemas.microsoft.com/office/drawing/2010/main" val="0"/>
              </a:ext>
            </a:extLst>
          </a:blip>
          <a:srcRect l="26083" t="15442" r="28326" b="38811"/>
          <a:stretch>
            <a:fillRect/>
          </a:stretch>
        </p:blipFill>
        <p:spPr bwMode="auto">
          <a:xfrm>
            <a:off x="776288" y="3592513"/>
            <a:ext cx="1771650"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
          <p:cNvPicPr>
            <a:picLocks noChangeAspect="1"/>
          </p:cNvPicPr>
          <p:nvPr/>
        </p:nvPicPr>
        <p:blipFill>
          <a:blip r:embed="rId5">
            <a:extLst>
              <a:ext uri="{28A0092B-C50C-407E-A947-70E740481C1C}">
                <a14:useLocalDpi xmlns:a14="http://schemas.microsoft.com/office/drawing/2010/main" val="0"/>
              </a:ext>
            </a:extLst>
          </a:blip>
          <a:srcRect t="8694"/>
          <a:stretch>
            <a:fillRect/>
          </a:stretch>
        </p:blipFill>
        <p:spPr bwMode="auto">
          <a:xfrm>
            <a:off x="2700338" y="3602038"/>
            <a:ext cx="1751012"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24388" y="3603625"/>
            <a:ext cx="1711325" cy="202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rotWithShape="1">
          <a:blip r:embed="rId7" cstate="print"/>
          <a:srcRect l="29299" t="6674" r="31613" b="42066"/>
          <a:stretch/>
        </p:blipFill>
        <p:spPr>
          <a:xfrm>
            <a:off x="6514140" y="3604260"/>
            <a:ext cx="1848032" cy="2027338"/>
          </a:xfrm>
          <a:prstGeom prst="flowChartProcess">
            <a:avLst/>
          </a:prstGeom>
        </p:spPr>
      </p:pic>
    </p:spTree>
    <p:extLst>
      <p:ext uri="{BB962C8B-B14F-4D97-AF65-F5344CB8AC3E}">
        <p14:creationId xmlns:p14="http://schemas.microsoft.com/office/powerpoint/2010/main" val="427197719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sp>
        <p:nvSpPr>
          <p:cNvPr id="275" name="Google Shape;275;p19"/>
          <p:cNvSpPr txBox="1"/>
          <p:nvPr/>
        </p:nvSpPr>
        <p:spPr>
          <a:xfrm>
            <a:off x="782030" y="91322"/>
            <a:ext cx="7772400" cy="11430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dk2"/>
              </a:buClr>
              <a:buSzPts val="4400"/>
              <a:buFont typeface="Calibri"/>
              <a:buNone/>
            </a:pPr>
            <a:r>
              <a:rPr lang="en-US" sz="4400" b="1" i="0" u="none" dirty="0">
                <a:solidFill>
                  <a:schemeClr val="dk2"/>
                </a:solidFill>
                <a:latin typeface="Calibri"/>
                <a:ea typeface="Calibri"/>
                <a:cs typeface="Calibri"/>
                <a:sym typeface="Calibri"/>
              </a:rPr>
              <a:t>What DOES This Mean?</a:t>
            </a:r>
            <a:endParaRPr dirty="0"/>
          </a:p>
        </p:txBody>
      </p:sp>
      <p:sp>
        <p:nvSpPr>
          <p:cNvPr id="276" name="Google Shape;276;p19"/>
          <p:cNvSpPr txBox="1"/>
          <p:nvPr/>
        </p:nvSpPr>
        <p:spPr>
          <a:xfrm>
            <a:off x="588388" y="1234322"/>
            <a:ext cx="8382000" cy="4214371"/>
          </a:xfrm>
          <a:prstGeom prst="rect">
            <a:avLst/>
          </a:prstGeom>
          <a:noFill/>
          <a:ln>
            <a:noFill/>
          </a:ln>
        </p:spPr>
        <p:txBody>
          <a:bodyPr spcFirstLastPara="1" wrap="square" lIns="92075" tIns="46025" rIns="92075" bIns="46025" anchor="t" anchorCtr="0">
            <a:noAutofit/>
          </a:bodyPr>
          <a:lstStyle/>
          <a:p>
            <a:pPr marL="342900" marR="0" lvl="0" indent="-342900" algn="l" rtl="0">
              <a:lnSpc>
                <a:spcPct val="80000"/>
              </a:lnSpc>
              <a:spcBef>
                <a:spcPts val="0"/>
              </a:spcBef>
              <a:spcAft>
                <a:spcPts val="0"/>
              </a:spcAft>
              <a:buClr>
                <a:schemeClr val="dk1"/>
              </a:buClr>
              <a:buSzPts val="2800"/>
              <a:buFont typeface="Calibri"/>
              <a:buNone/>
            </a:pPr>
            <a:r>
              <a:rPr lang="en-US" sz="2800" b="0" i="0" u="none" dirty="0">
                <a:solidFill>
                  <a:schemeClr val="dk1"/>
                </a:solidFill>
                <a:latin typeface="Calibri"/>
                <a:ea typeface="Calibri"/>
                <a:cs typeface="Calibri"/>
                <a:sym typeface="Calibri"/>
              </a:rPr>
              <a:t>Adolescents on average are more:</a:t>
            </a:r>
            <a:endParaRPr dirty="0"/>
          </a:p>
          <a:p>
            <a:pPr marL="342900" marR="0" lvl="0" indent="-342900" algn="l" rtl="0">
              <a:lnSpc>
                <a:spcPct val="80000"/>
              </a:lnSpc>
              <a:spcBef>
                <a:spcPts val="560"/>
              </a:spcBef>
              <a:spcAft>
                <a:spcPts val="0"/>
              </a:spcAft>
              <a:buClr>
                <a:schemeClr val="dk2"/>
              </a:buClr>
              <a:buSzPts val="2800"/>
              <a:buFont typeface="Calibri"/>
              <a:buChar char="•"/>
            </a:pPr>
            <a:r>
              <a:rPr lang="en-US" sz="2800" b="0" i="0" u="none" dirty="0">
                <a:solidFill>
                  <a:schemeClr val="dk1"/>
                </a:solidFill>
                <a:latin typeface="Calibri"/>
                <a:ea typeface="Calibri"/>
                <a:cs typeface="Calibri"/>
                <a:sym typeface="Calibri"/>
              </a:rPr>
              <a:t>Impulsive</a:t>
            </a:r>
            <a:endParaRPr dirty="0"/>
          </a:p>
          <a:p>
            <a:pPr marL="342900" marR="0" lvl="0" indent="-342900" algn="l" rtl="0">
              <a:lnSpc>
                <a:spcPct val="80000"/>
              </a:lnSpc>
              <a:spcBef>
                <a:spcPts val="560"/>
              </a:spcBef>
              <a:spcAft>
                <a:spcPts val="0"/>
              </a:spcAft>
              <a:buClr>
                <a:schemeClr val="dk2"/>
              </a:buClr>
              <a:buSzPts val="2800"/>
              <a:buFont typeface="Calibri"/>
              <a:buChar char="•"/>
            </a:pPr>
            <a:r>
              <a:rPr lang="en-US" sz="2800" b="0" i="0" u="none" dirty="0">
                <a:solidFill>
                  <a:schemeClr val="dk1"/>
                </a:solidFill>
                <a:latin typeface="Calibri"/>
                <a:ea typeface="Calibri"/>
                <a:cs typeface="Calibri"/>
                <a:sym typeface="Calibri"/>
              </a:rPr>
              <a:t>Aggressive</a:t>
            </a:r>
            <a:endParaRPr dirty="0"/>
          </a:p>
          <a:p>
            <a:pPr marL="342900" marR="0" lvl="0" indent="-342900" algn="l" rtl="0">
              <a:lnSpc>
                <a:spcPct val="80000"/>
              </a:lnSpc>
              <a:spcBef>
                <a:spcPts val="560"/>
              </a:spcBef>
              <a:spcAft>
                <a:spcPts val="0"/>
              </a:spcAft>
              <a:buClr>
                <a:schemeClr val="dk2"/>
              </a:buClr>
              <a:buSzPts val="2800"/>
              <a:buFont typeface="Calibri"/>
              <a:buChar char="•"/>
            </a:pPr>
            <a:r>
              <a:rPr lang="en-US" sz="2800" b="0" i="0" u="none" dirty="0">
                <a:solidFill>
                  <a:schemeClr val="dk1"/>
                </a:solidFill>
                <a:latin typeface="Calibri"/>
                <a:ea typeface="Calibri"/>
                <a:cs typeface="Calibri"/>
                <a:sym typeface="Calibri"/>
              </a:rPr>
              <a:t>Emotionally volatile</a:t>
            </a:r>
            <a:endParaRPr dirty="0"/>
          </a:p>
          <a:p>
            <a:pPr marL="342900" marR="0" lvl="0" indent="-342900" algn="l" rtl="0">
              <a:lnSpc>
                <a:spcPct val="80000"/>
              </a:lnSpc>
              <a:spcBef>
                <a:spcPts val="560"/>
              </a:spcBef>
              <a:spcAft>
                <a:spcPts val="0"/>
              </a:spcAft>
              <a:buClr>
                <a:schemeClr val="dk2"/>
              </a:buClr>
              <a:buSzPts val="2800"/>
              <a:buFont typeface="Calibri"/>
              <a:buChar char="•"/>
            </a:pPr>
            <a:r>
              <a:rPr lang="en-US" sz="2800" b="0" i="0" u="none" dirty="0">
                <a:solidFill>
                  <a:schemeClr val="dk1"/>
                </a:solidFill>
                <a:latin typeface="Calibri"/>
                <a:ea typeface="Calibri"/>
                <a:cs typeface="Calibri"/>
                <a:sym typeface="Calibri"/>
              </a:rPr>
              <a:t>Likely to take risks</a:t>
            </a:r>
            <a:endParaRPr dirty="0"/>
          </a:p>
          <a:p>
            <a:pPr marL="342900" marR="0" lvl="0" indent="-342900" algn="l" rtl="0">
              <a:lnSpc>
                <a:spcPct val="80000"/>
              </a:lnSpc>
              <a:spcBef>
                <a:spcPts val="560"/>
              </a:spcBef>
              <a:spcAft>
                <a:spcPts val="0"/>
              </a:spcAft>
              <a:buClr>
                <a:schemeClr val="dk2"/>
              </a:buClr>
              <a:buSzPts val="2800"/>
              <a:buFont typeface="Calibri"/>
              <a:buChar char="•"/>
            </a:pPr>
            <a:r>
              <a:rPr lang="en-US" sz="2800" b="0" i="0" u="none" dirty="0">
                <a:solidFill>
                  <a:schemeClr val="dk1"/>
                </a:solidFill>
                <a:latin typeface="Calibri"/>
                <a:ea typeface="Calibri"/>
                <a:cs typeface="Calibri"/>
                <a:sym typeface="Calibri"/>
              </a:rPr>
              <a:t>Vulnerable to peer pressure</a:t>
            </a:r>
            <a:endParaRPr dirty="0"/>
          </a:p>
          <a:p>
            <a:pPr marL="342900" marR="0" lvl="0" indent="-342900" algn="l" rtl="0">
              <a:lnSpc>
                <a:spcPct val="80000"/>
              </a:lnSpc>
              <a:spcBef>
                <a:spcPts val="560"/>
              </a:spcBef>
              <a:spcAft>
                <a:spcPts val="0"/>
              </a:spcAft>
              <a:buClr>
                <a:schemeClr val="dk2"/>
              </a:buClr>
              <a:buSzPts val="2800"/>
              <a:buFont typeface="Calibri"/>
              <a:buChar char="•"/>
            </a:pPr>
            <a:r>
              <a:rPr lang="en-US" sz="2800" b="0" i="0" u="none" dirty="0">
                <a:solidFill>
                  <a:schemeClr val="dk1"/>
                </a:solidFill>
                <a:latin typeface="Calibri"/>
                <a:ea typeface="Calibri"/>
                <a:cs typeface="Calibri"/>
                <a:sym typeface="Calibri"/>
              </a:rPr>
              <a:t>Prone to focus on &amp; overestimate short-term payoffs and underplay longer-term consequences of what they do </a:t>
            </a:r>
            <a:endParaRPr dirty="0"/>
          </a:p>
          <a:p>
            <a:pPr marL="342900" marR="0" lvl="0" indent="-342900" algn="l" rtl="0">
              <a:lnSpc>
                <a:spcPct val="80000"/>
              </a:lnSpc>
              <a:spcBef>
                <a:spcPts val="560"/>
              </a:spcBef>
              <a:spcAft>
                <a:spcPts val="0"/>
              </a:spcAft>
              <a:buClr>
                <a:schemeClr val="dk2"/>
              </a:buClr>
              <a:buSzPts val="2800"/>
              <a:buFont typeface="Calibri"/>
              <a:buChar char="•"/>
            </a:pPr>
            <a:r>
              <a:rPr lang="en-US" sz="2800" b="0" i="0" u="none" dirty="0">
                <a:solidFill>
                  <a:schemeClr val="dk1"/>
                </a:solidFill>
                <a:latin typeface="Calibri"/>
                <a:ea typeface="Calibri"/>
                <a:cs typeface="Calibri"/>
                <a:sym typeface="Calibri"/>
              </a:rPr>
              <a:t>Likely to overlook alternative courses of action </a:t>
            </a:r>
            <a:endParaRPr dirty="0"/>
          </a:p>
        </p:txBody>
      </p:sp>
      <p:sp>
        <p:nvSpPr>
          <p:cNvPr id="2" name="Rectangle 1">
            <a:extLst>
              <a:ext uri="{FF2B5EF4-FFF2-40B4-BE49-F238E27FC236}">
                <a16:creationId xmlns:a16="http://schemas.microsoft.com/office/drawing/2014/main" id="{78370DD5-29A2-4995-B787-B7A3DF96D3A6}"/>
              </a:ext>
            </a:extLst>
          </p:cNvPr>
          <p:cNvSpPr/>
          <p:nvPr/>
        </p:nvSpPr>
        <p:spPr>
          <a:xfrm>
            <a:off x="588388" y="5448693"/>
            <a:ext cx="8159685" cy="830997"/>
          </a:xfrm>
          <a:prstGeom prst="rect">
            <a:avLst/>
          </a:prstGeom>
        </p:spPr>
        <p:txBody>
          <a:bodyPr wrap="square">
            <a:spAutoFit/>
          </a:bodyPr>
          <a:lstStyle/>
          <a:p>
            <a:pPr lvl="0" algn="ctr">
              <a:buClr>
                <a:schemeClr val="dk1"/>
              </a:buClr>
              <a:buSzPts val="3700"/>
            </a:pPr>
            <a:r>
              <a:rPr lang="en-US" sz="2400" b="1" dirty="0">
                <a:solidFill>
                  <a:srgbClr val="FF0000"/>
                </a:solidFill>
                <a:latin typeface="Calibri"/>
                <a:cs typeface="Calibri"/>
                <a:sym typeface="Calibri"/>
              </a:rPr>
              <a:t>Discussion Question: </a:t>
            </a:r>
          </a:p>
          <a:p>
            <a:pPr lvl="0" algn="ctr">
              <a:buClr>
                <a:schemeClr val="dk1"/>
              </a:buClr>
              <a:buSzPts val="3700"/>
            </a:pPr>
            <a:r>
              <a:rPr lang="en-US" sz="2400" dirty="0">
                <a:solidFill>
                  <a:srgbClr val="FF0000"/>
                </a:solidFill>
                <a:latin typeface="Calibri"/>
                <a:cs typeface="Calibri"/>
                <a:sym typeface="Calibri"/>
              </a:rPr>
              <a:t>Does this mean teens do NOT think before acting?</a:t>
            </a:r>
            <a:endParaRPr lang="en-US" sz="2400" dirty="0">
              <a:solidFill>
                <a:srgbClr val="FF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
        <p:cNvGrpSpPr/>
        <p:nvPr/>
      </p:nvGrpSpPr>
      <p:grpSpPr>
        <a:xfrm>
          <a:off x="0" y="0"/>
          <a:ext cx="0" cy="0"/>
          <a:chOff x="0" y="0"/>
          <a:chExt cx="0" cy="0"/>
        </a:xfrm>
      </p:grpSpPr>
      <p:sp>
        <p:nvSpPr>
          <p:cNvPr id="281" name="Google Shape;281;p20"/>
          <p:cNvSpPr txBox="1"/>
          <p:nvPr/>
        </p:nvSpPr>
        <p:spPr>
          <a:xfrm>
            <a:off x="685800" y="628650"/>
            <a:ext cx="7772400" cy="1143000"/>
          </a:xfrm>
          <a:prstGeom prst="rect">
            <a:avLst/>
          </a:prstGeom>
          <a:noFill/>
          <a:ln>
            <a:noFill/>
          </a:ln>
        </p:spPr>
        <p:txBody>
          <a:bodyPr spcFirstLastPara="1" wrap="square" lIns="92075" tIns="46025" rIns="92075" bIns="46025" anchor="ctr" anchorCtr="0">
            <a:noAutofit/>
          </a:bodyPr>
          <a:lstStyle/>
          <a:p>
            <a:pPr marL="0" marR="0" lvl="0" indent="0" algn="ctr" rtl="0">
              <a:lnSpc>
                <a:spcPct val="100000"/>
              </a:lnSpc>
              <a:spcBef>
                <a:spcPts val="0"/>
              </a:spcBef>
              <a:spcAft>
                <a:spcPts val="0"/>
              </a:spcAft>
              <a:buClr>
                <a:schemeClr val="dk2"/>
              </a:buClr>
              <a:buSzPts val="4000"/>
              <a:buFont typeface="Calibri"/>
              <a:buNone/>
            </a:pPr>
            <a:r>
              <a:rPr lang="en-US" sz="4000" b="1" i="0" u="none">
                <a:solidFill>
                  <a:schemeClr val="dk2"/>
                </a:solidFill>
                <a:latin typeface="Calibri"/>
                <a:ea typeface="Calibri"/>
                <a:cs typeface="Calibri"/>
                <a:sym typeface="Calibri"/>
              </a:rPr>
              <a:t>Adolescents ARE Smart…but</a:t>
            </a:r>
            <a:endParaRPr/>
          </a:p>
        </p:txBody>
      </p:sp>
      <p:sp>
        <p:nvSpPr>
          <p:cNvPr id="282" name="Google Shape;282;p20"/>
          <p:cNvSpPr txBox="1"/>
          <p:nvPr/>
        </p:nvSpPr>
        <p:spPr>
          <a:xfrm>
            <a:off x="381000" y="1771650"/>
            <a:ext cx="8382000" cy="4476750"/>
          </a:xfrm>
          <a:prstGeom prst="rect">
            <a:avLst/>
          </a:prstGeom>
          <a:noFill/>
          <a:ln>
            <a:noFill/>
          </a:ln>
        </p:spPr>
        <p:txBody>
          <a:bodyPr spcFirstLastPara="1" wrap="square" lIns="92075" tIns="46025" rIns="92075" bIns="46025" anchor="t" anchorCtr="0">
            <a:noAutofit/>
          </a:bodyPr>
          <a:lstStyle/>
          <a:p>
            <a:pPr marL="342900" marR="0" lvl="0" indent="-342900" algn="l" rtl="0">
              <a:lnSpc>
                <a:spcPct val="90000"/>
              </a:lnSpc>
              <a:spcBef>
                <a:spcPts val="0"/>
              </a:spcBef>
              <a:spcAft>
                <a:spcPts val="0"/>
              </a:spcAft>
              <a:buClr>
                <a:schemeClr val="dk2"/>
              </a:buClr>
              <a:buSzPts val="2800"/>
              <a:buFont typeface="Georgia"/>
              <a:buChar char="•"/>
            </a:pPr>
            <a:r>
              <a:rPr lang="en-US" sz="2800" b="0" i="0" u="none" dirty="0">
                <a:solidFill>
                  <a:schemeClr val="dk1"/>
                </a:solidFill>
                <a:latin typeface="Calibri" panose="020F0502020204030204" pitchFamily="34" charset="0"/>
                <a:ea typeface="Georgia"/>
                <a:cs typeface="Calibri" panose="020F0502020204030204" pitchFamily="34" charset="0"/>
                <a:sym typeface="Georgia"/>
              </a:rPr>
              <a:t>Teenagers </a:t>
            </a:r>
            <a:r>
              <a:rPr lang="en-US" sz="2800" b="0" i="1" u="none" dirty="0">
                <a:solidFill>
                  <a:schemeClr val="dk1"/>
                </a:solidFill>
                <a:latin typeface="Calibri" panose="020F0502020204030204" pitchFamily="34" charset="0"/>
                <a:ea typeface="Georgia"/>
                <a:cs typeface="Calibri" panose="020F0502020204030204" pitchFamily="34" charset="0"/>
                <a:sym typeface="Georgia"/>
              </a:rPr>
              <a:t>ARE</a:t>
            </a:r>
            <a:r>
              <a:rPr lang="en-US" sz="2800" b="0" i="0" u="none" dirty="0">
                <a:solidFill>
                  <a:schemeClr val="dk1"/>
                </a:solidFill>
                <a:latin typeface="Calibri" panose="020F0502020204030204" pitchFamily="34" charset="0"/>
                <a:ea typeface="Georgia"/>
                <a:cs typeface="Calibri" panose="020F0502020204030204" pitchFamily="34" charset="0"/>
                <a:sym typeface="Georgia"/>
              </a:rPr>
              <a:t> capable of rational decisions and knowing right from wrong</a:t>
            </a:r>
            <a:endParaRPr dirty="0">
              <a:latin typeface="Calibri" panose="020F0502020204030204" pitchFamily="34" charset="0"/>
              <a:cs typeface="Calibri" panose="020F0502020204030204" pitchFamily="34" charset="0"/>
            </a:endParaRPr>
          </a:p>
          <a:p>
            <a:pPr marL="342900" marR="0" lvl="0" indent="-342900" algn="l" rtl="0">
              <a:lnSpc>
                <a:spcPct val="90000"/>
              </a:lnSpc>
              <a:spcBef>
                <a:spcPts val="560"/>
              </a:spcBef>
              <a:spcAft>
                <a:spcPts val="0"/>
              </a:spcAft>
              <a:buClr>
                <a:schemeClr val="dk2"/>
              </a:buClr>
              <a:buSzPts val="2800"/>
              <a:buFont typeface="Georgia"/>
              <a:buChar char="•"/>
            </a:pPr>
            <a:r>
              <a:rPr lang="en-US" sz="2800" b="0" i="1" u="none" dirty="0">
                <a:solidFill>
                  <a:schemeClr val="dk1"/>
                </a:solidFill>
                <a:latin typeface="Calibri" panose="020F0502020204030204" pitchFamily="34" charset="0"/>
                <a:ea typeface="Georgia"/>
                <a:cs typeface="Calibri" panose="020F0502020204030204" pitchFamily="34" charset="0"/>
                <a:sym typeface="Georgia"/>
              </a:rPr>
              <a:t>BUT</a:t>
            </a:r>
            <a:r>
              <a:rPr lang="en-US" sz="2800" b="0" i="0" u="none" dirty="0">
                <a:solidFill>
                  <a:schemeClr val="dk1"/>
                </a:solidFill>
                <a:latin typeface="Calibri" panose="020F0502020204030204" pitchFamily="34" charset="0"/>
                <a:ea typeface="Georgia"/>
                <a:cs typeface="Calibri" panose="020F0502020204030204" pitchFamily="34" charset="0"/>
                <a:sym typeface="Georgia"/>
              </a:rPr>
              <a:t>, teenagers ARE more likely to act impulsively and with gut instinct when confronted with stressful, novel, or emotional decisions, without fully appreciating the immediate consequences of their actions</a:t>
            </a:r>
            <a:endParaRPr dirty="0">
              <a:latin typeface="Calibri" panose="020F0502020204030204" pitchFamily="34" charset="0"/>
              <a:cs typeface="Calibri" panose="020F0502020204030204" pitchFamily="34" charset="0"/>
            </a:endParaRPr>
          </a:p>
          <a:p>
            <a:pPr marL="0" marR="0" lvl="0" indent="0" algn="l" rtl="0">
              <a:lnSpc>
                <a:spcPct val="100000"/>
              </a:lnSpc>
              <a:spcBef>
                <a:spcPts val="0"/>
              </a:spcBef>
              <a:spcAft>
                <a:spcPts val="0"/>
              </a:spcAft>
              <a:buNone/>
            </a:pPr>
            <a:endParaRPr sz="2800" b="0" i="0" u="none" dirty="0">
              <a:solidFill>
                <a:schemeClr val="dk1"/>
              </a:solidFill>
              <a:latin typeface="Georgia"/>
              <a:ea typeface="Georgia"/>
              <a:cs typeface="Georgia"/>
              <a:sym typeface="Georgia"/>
            </a:endParaRPr>
          </a:p>
        </p:txBody>
      </p:sp>
      <p:sp>
        <p:nvSpPr>
          <p:cNvPr id="4" name="Rectangle 3">
            <a:extLst>
              <a:ext uri="{FF2B5EF4-FFF2-40B4-BE49-F238E27FC236}">
                <a16:creationId xmlns:a16="http://schemas.microsoft.com/office/drawing/2014/main" id="{780C184E-E5C9-4853-927D-F6D833DDC72A}"/>
              </a:ext>
            </a:extLst>
          </p:cNvPr>
          <p:cNvSpPr/>
          <p:nvPr/>
        </p:nvSpPr>
        <p:spPr>
          <a:xfrm>
            <a:off x="603315" y="4845377"/>
            <a:ext cx="8159685" cy="1200329"/>
          </a:xfrm>
          <a:prstGeom prst="rect">
            <a:avLst/>
          </a:prstGeom>
        </p:spPr>
        <p:txBody>
          <a:bodyPr wrap="square">
            <a:spAutoFit/>
          </a:bodyPr>
          <a:lstStyle/>
          <a:p>
            <a:pPr lvl="0" algn="ctr">
              <a:buClr>
                <a:schemeClr val="dk1"/>
              </a:buClr>
              <a:buSzPts val="3700"/>
            </a:pPr>
            <a:r>
              <a:rPr lang="en-US" sz="2400" b="1" dirty="0">
                <a:solidFill>
                  <a:srgbClr val="FF0000"/>
                </a:solidFill>
                <a:latin typeface="Calibri"/>
                <a:cs typeface="Calibri"/>
                <a:sym typeface="Calibri"/>
              </a:rPr>
              <a:t>Discussion Question: </a:t>
            </a:r>
          </a:p>
          <a:p>
            <a:pPr lvl="0" algn="ctr">
              <a:buClr>
                <a:schemeClr val="dk1"/>
              </a:buClr>
              <a:buSzPts val="3700"/>
            </a:pPr>
            <a:r>
              <a:rPr lang="en-US" sz="2400" dirty="0">
                <a:solidFill>
                  <a:srgbClr val="FF0000"/>
                </a:solidFill>
                <a:latin typeface="Calibri"/>
                <a:cs typeface="Calibri"/>
                <a:sym typeface="Calibri"/>
              </a:rPr>
              <a:t>Has this ever applied to you? When?</a:t>
            </a:r>
          </a:p>
          <a:p>
            <a:pPr lvl="0" algn="ctr">
              <a:buClr>
                <a:schemeClr val="dk1"/>
              </a:buClr>
              <a:buSzPts val="3700"/>
            </a:pPr>
            <a:r>
              <a:rPr lang="en-US" sz="2400" dirty="0">
                <a:solidFill>
                  <a:srgbClr val="FF0000"/>
                </a:solidFill>
                <a:latin typeface="Calibri"/>
                <a:cs typeface="Calibri"/>
                <a:sym typeface="Calibri"/>
              </a:rPr>
              <a:t> How did you feel about it?</a:t>
            </a:r>
            <a:endParaRPr lang="en-US" sz="2400" dirty="0">
              <a:solidFill>
                <a:srgbClr val="FF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6"/>
        <p:cNvGrpSpPr/>
        <p:nvPr/>
      </p:nvGrpSpPr>
      <p:grpSpPr>
        <a:xfrm>
          <a:off x="0" y="0"/>
          <a:ext cx="0" cy="0"/>
          <a:chOff x="0" y="0"/>
          <a:chExt cx="0" cy="0"/>
        </a:xfrm>
      </p:grpSpPr>
      <p:pic>
        <p:nvPicPr>
          <p:cNvPr id="287" name="Google Shape;287;p21"/>
          <p:cNvPicPr preferRelativeResize="0"/>
          <p:nvPr/>
        </p:nvPicPr>
        <p:blipFill rotWithShape="1">
          <a:blip r:embed="rId3">
            <a:alphaModFix/>
          </a:blip>
          <a:srcRect/>
          <a:stretch/>
        </p:blipFill>
        <p:spPr>
          <a:xfrm>
            <a:off x="517525" y="1358900"/>
            <a:ext cx="8093075" cy="5118100"/>
          </a:xfrm>
          <a:prstGeom prst="rect">
            <a:avLst/>
          </a:prstGeom>
          <a:noFill/>
          <a:ln>
            <a:noFill/>
          </a:ln>
        </p:spPr>
      </p:pic>
      <p:pic>
        <p:nvPicPr>
          <p:cNvPr id="288" name="Google Shape;288;p21"/>
          <p:cNvPicPr preferRelativeResize="0"/>
          <p:nvPr/>
        </p:nvPicPr>
        <p:blipFill rotWithShape="1">
          <a:blip r:embed="rId4">
            <a:alphaModFix/>
          </a:blip>
          <a:srcRect/>
          <a:stretch/>
        </p:blipFill>
        <p:spPr>
          <a:xfrm>
            <a:off x="4800600" y="265112"/>
            <a:ext cx="2714625" cy="2185987"/>
          </a:xfrm>
          <a:prstGeom prst="rect">
            <a:avLst/>
          </a:prstGeom>
          <a:noFill/>
          <a:ln>
            <a:no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2"/>
        <p:cNvGrpSpPr/>
        <p:nvPr/>
      </p:nvGrpSpPr>
      <p:grpSpPr>
        <a:xfrm>
          <a:off x="0" y="0"/>
          <a:ext cx="0" cy="0"/>
          <a:chOff x="0" y="0"/>
          <a:chExt cx="0" cy="0"/>
        </a:xfrm>
      </p:grpSpPr>
      <p:sp>
        <p:nvSpPr>
          <p:cNvPr id="293" name="Google Shape;293;p22"/>
          <p:cNvSpPr txBox="1">
            <a:spLocks noGrp="1"/>
          </p:cNvSpPr>
          <p:nvPr>
            <p:ph type="ctrTitle"/>
          </p:nvPr>
        </p:nvSpPr>
        <p:spPr>
          <a:xfrm>
            <a:off x="685800" y="160812"/>
            <a:ext cx="7772400"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4400" b="0" i="0" u="none" dirty="0">
                <a:solidFill>
                  <a:schemeClr val="dk1"/>
                </a:solidFill>
                <a:latin typeface="Calibri"/>
                <a:ea typeface="Calibri"/>
                <a:cs typeface="Calibri"/>
                <a:sym typeface="Calibri"/>
              </a:rPr>
              <a:t>What does all this mean to you?</a:t>
            </a:r>
            <a:endParaRPr dirty="0"/>
          </a:p>
        </p:txBody>
      </p:sp>
      <p:sp>
        <p:nvSpPr>
          <p:cNvPr id="294" name="Google Shape;294;p22"/>
          <p:cNvSpPr txBox="1">
            <a:spLocks noGrp="1"/>
          </p:cNvSpPr>
          <p:nvPr>
            <p:ph type="subTitle" idx="1"/>
          </p:nvPr>
        </p:nvSpPr>
        <p:spPr>
          <a:xfrm>
            <a:off x="152400" y="1630837"/>
            <a:ext cx="8839200" cy="3553938"/>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898989"/>
              </a:buClr>
              <a:buSzPts val="2400"/>
              <a:buNone/>
            </a:pPr>
            <a:r>
              <a:rPr lang="en-US" dirty="0"/>
              <a:t>Are your parents justified in being your prefrontal cortex until yours is fully developed?</a:t>
            </a:r>
            <a:endParaRPr dirty="0"/>
          </a:p>
          <a:p>
            <a:pPr marL="0" lvl="0" indent="0" algn="ctr" rtl="0">
              <a:lnSpc>
                <a:spcPct val="80000"/>
              </a:lnSpc>
              <a:spcBef>
                <a:spcPts val="480"/>
              </a:spcBef>
              <a:spcAft>
                <a:spcPts val="0"/>
              </a:spcAft>
              <a:buClr>
                <a:srgbClr val="888888"/>
              </a:buClr>
              <a:buSzPts val="2400"/>
              <a:buNone/>
            </a:pPr>
            <a:endParaRPr dirty="0"/>
          </a:p>
          <a:p>
            <a:pPr marL="0" lvl="0" indent="0" algn="ctr" rtl="0">
              <a:lnSpc>
                <a:spcPct val="80000"/>
              </a:lnSpc>
              <a:spcBef>
                <a:spcPts val="480"/>
              </a:spcBef>
              <a:spcAft>
                <a:spcPts val="0"/>
              </a:spcAft>
              <a:buClr>
                <a:srgbClr val="898989"/>
              </a:buClr>
              <a:buSzPts val="2400"/>
              <a:buNone/>
            </a:pPr>
            <a:r>
              <a:rPr lang="en-US" dirty="0"/>
              <a:t>When is your PFC on?</a:t>
            </a:r>
            <a:endParaRPr dirty="0"/>
          </a:p>
          <a:p>
            <a:pPr marL="0" lvl="0" indent="0" algn="ctr" rtl="0">
              <a:lnSpc>
                <a:spcPct val="80000"/>
              </a:lnSpc>
              <a:spcBef>
                <a:spcPts val="480"/>
              </a:spcBef>
              <a:spcAft>
                <a:spcPts val="0"/>
              </a:spcAft>
              <a:buClr>
                <a:srgbClr val="888888"/>
              </a:buClr>
              <a:buSzPts val="2400"/>
              <a:buNone/>
            </a:pPr>
            <a:endParaRPr dirty="0"/>
          </a:p>
          <a:p>
            <a:pPr marL="0" lvl="0" indent="0" algn="ctr" rtl="0">
              <a:lnSpc>
                <a:spcPct val="80000"/>
              </a:lnSpc>
              <a:spcBef>
                <a:spcPts val="480"/>
              </a:spcBef>
              <a:spcAft>
                <a:spcPts val="0"/>
              </a:spcAft>
              <a:buClr>
                <a:srgbClr val="898989"/>
              </a:buClr>
              <a:buSzPts val="2400"/>
              <a:buNone/>
            </a:pPr>
            <a:r>
              <a:rPr lang="en-US" dirty="0"/>
              <a:t>When does your amygdala take over?</a:t>
            </a:r>
            <a:endParaRPr dirty="0"/>
          </a:p>
          <a:p>
            <a:pPr marL="0" lvl="0" indent="0" algn="ctr" rtl="0">
              <a:lnSpc>
                <a:spcPct val="80000"/>
              </a:lnSpc>
              <a:spcBef>
                <a:spcPts val="480"/>
              </a:spcBef>
              <a:spcAft>
                <a:spcPts val="0"/>
              </a:spcAft>
              <a:buClr>
                <a:srgbClr val="888888"/>
              </a:buClr>
              <a:buSzPts val="2400"/>
              <a:buNone/>
            </a:pPr>
            <a:endParaRPr dirty="0"/>
          </a:p>
          <a:p>
            <a:pPr marL="0" lvl="0" indent="0" algn="ctr" rtl="0">
              <a:lnSpc>
                <a:spcPct val="80000"/>
              </a:lnSpc>
              <a:spcBef>
                <a:spcPts val="480"/>
              </a:spcBef>
              <a:spcAft>
                <a:spcPts val="0"/>
              </a:spcAft>
              <a:buClr>
                <a:srgbClr val="898989"/>
              </a:buClr>
              <a:buSzPts val="2400"/>
              <a:buNone/>
            </a:pPr>
            <a:r>
              <a:rPr lang="en-US" dirty="0"/>
              <a:t>Do you underestimate the negative consequences of high-risk behavior?</a:t>
            </a:r>
            <a:endParaRPr dirty="0"/>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8"/>
        <p:cNvGrpSpPr/>
        <p:nvPr/>
      </p:nvGrpSpPr>
      <p:grpSpPr>
        <a:xfrm>
          <a:off x="0" y="0"/>
          <a:ext cx="0" cy="0"/>
          <a:chOff x="0" y="0"/>
          <a:chExt cx="0" cy="0"/>
        </a:xfrm>
      </p:grpSpPr>
      <p:sp>
        <p:nvSpPr>
          <p:cNvPr id="299" name="Google Shape;299;p23"/>
          <p:cNvSpPr txBox="1">
            <a:spLocks noGrp="1"/>
          </p:cNvSpPr>
          <p:nvPr>
            <p:ph type="title"/>
          </p:nvPr>
        </p:nvSpPr>
        <p:spPr>
          <a:xfrm>
            <a:off x="685800" y="304800"/>
            <a:ext cx="7772400" cy="1676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4400" b="1" i="0" u="none" dirty="0">
                <a:solidFill>
                  <a:schemeClr val="dk1"/>
                </a:solidFill>
              </a:rPr>
              <a:t>Amazing Statistics</a:t>
            </a:r>
            <a:endParaRPr b="1" dirty="0"/>
          </a:p>
        </p:txBody>
      </p:sp>
      <p:sp>
        <p:nvSpPr>
          <p:cNvPr id="300" name="Google Shape;300;p23"/>
          <p:cNvSpPr txBox="1">
            <a:spLocks noGrp="1"/>
          </p:cNvSpPr>
          <p:nvPr>
            <p:ph idx="1"/>
          </p:nvPr>
        </p:nvSpPr>
        <p:spPr>
          <a:xfrm>
            <a:off x="228600" y="1676400"/>
            <a:ext cx="8686800" cy="4114800"/>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3200"/>
              <a:buFont typeface="Arial"/>
              <a:buNone/>
            </a:pPr>
            <a:r>
              <a:rPr lang="en-US" sz="3200" b="1" i="0" u="none" dirty="0">
                <a:solidFill>
                  <a:schemeClr val="dk1"/>
                </a:solidFill>
                <a:latin typeface="Calibri"/>
                <a:ea typeface="Calibri"/>
                <a:cs typeface="Calibri"/>
                <a:sym typeface="Calibri"/>
              </a:rPr>
              <a:t>Students who wait to use drugs or alcohol until age 21, are likely </a:t>
            </a:r>
            <a:r>
              <a:rPr lang="en-US" sz="3200" b="1" i="0" u="none" dirty="0">
                <a:solidFill>
                  <a:srgbClr val="FF0000"/>
                </a:solidFill>
                <a:latin typeface="Calibri"/>
                <a:ea typeface="Calibri"/>
                <a:cs typeface="Calibri"/>
                <a:sym typeface="Calibri"/>
              </a:rPr>
              <a:t>NEVER</a:t>
            </a:r>
            <a:r>
              <a:rPr lang="en-US" sz="3200" b="1" i="0" u="none" dirty="0">
                <a:solidFill>
                  <a:schemeClr val="dk1"/>
                </a:solidFill>
                <a:latin typeface="Calibri"/>
                <a:ea typeface="Calibri"/>
                <a:cs typeface="Calibri"/>
                <a:sym typeface="Calibri"/>
              </a:rPr>
              <a:t> to have problems with addiction during their lifetime.</a:t>
            </a:r>
            <a:endParaRPr dirty="0"/>
          </a:p>
          <a:p>
            <a:pPr marL="0" marR="0" lvl="0" indent="0" algn="ctr" rtl="0">
              <a:lnSpc>
                <a:spcPct val="90000"/>
              </a:lnSpc>
              <a:spcBef>
                <a:spcPts val="640"/>
              </a:spcBef>
              <a:spcAft>
                <a:spcPts val="0"/>
              </a:spcAft>
              <a:buClr>
                <a:schemeClr val="dk1"/>
              </a:buClr>
              <a:buSzPts val="3200"/>
              <a:buFont typeface="Arial"/>
              <a:buNone/>
            </a:pPr>
            <a:endParaRPr sz="3200" b="1" i="0" u="none" dirty="0">
              <a:solidFill>
                <a:schemeClr val="dk1"/>
              </a:solidFill>
              <a:latin typeface="Calibri"/>
              <a:ea typeface="Calibri"/>
              <a:cs typeface="Calibri"/>
              <a:sym typeface="Calibri"/>
            </a:endParaRPr>
          </a:p>
          <a:p>
            <a:pPr marL="0" marR="0" lvl="0" indent="0" algn="ctr" rtl="0">
              <a:lnSpc>
                <a:spcPct val="90000"/>
              </a:lnSpc>
              <a:spcBef>
                <a:spcPts val="640"/>
              </a:spcBef>
              <a:spcAft>
                <a:spcPts val="0"/>
              </a:spcAft>
              <a:buClr>
                <a:schemeClr val="dk1"/>
              </a:buClr>
              <a:buSzPts val="3200"/>
              <a:buFont typeface="Arial"/>
              <a:buNone/>
            </a:pPr>
            <a:endParaRPr sz="3200" b="1" i="0" u="none" dirty="0">
              <a:solidFill>
                <a:schemeClr val="dk1"/>
              </a:solidFill>
              <a:latin typeface="Calibri"/>
              <a:ea typeface="Calibri"/>
              <a:cs typeface="Calibri"/>
              <a:sym typeface="Calibri"/>
            </a:endParaRPr>
          </a:p>
          <a:p>
            <a:pPr marL="0" marR="0" lvl="0" indent="0" algn="ctr" rtl="0">
              <a:lnSpc>
                <a:spcPct val="90000"/>
              </a:lnSpc>
              <a:spcBef>
                <a:spcPts val="640"/>
              </a:spcBef>
              <a:spcAft>
                <a:spcPts val="0"/>
              </a:spcAft>
              <a:buClr>
                <a:schemeClr val="dk1"/>
              </a:buClr>
              <a:buSzPts val="3200"/>
              <a:buFont typeface="Arial"/>
              <a:buNone/>
            </a:pPr>
            <a:r>
              <a:rPr lang="en-US" sz="3200" b="1" i="0" u="none" dirty="0">
                <a:solidFill>
                  <a:schemeClr val="dk1"/>
                </a:solidFill>
                <a:latin typeface="Calibri"/>
                <a:ea typeface="Calibri"/>
                <a:cs typeface="Calibri"/>
                <a:sym typeface="Calibri"/>
              </a:rPr>
              <a:t>Students who have a genetic predisposition to addiction and wait to use until age 21, are </a:t>
            </a:r>
            <a:r>
              <a:rPr lang="en-US" sz="3200" b="1" i="0" u="none" dirty="0">
                <a:solidFill>
                  <a:srgbClr val="FF0000"/>
                </a:solidFill>
                <a:latin typeface="Calibri"/>
                <a:ea typeface="Calibri"/>
                <a:cs typeface="Calibri"/>
                <a:sym typeface="Calibri"/>
              </a:rPr>
              <a:t>40% less likely </a:t>
            </a:r>
            <a:r>
              <a:rPr lang="en-US" sz="3200" b="1" i="0" u="none" dirty="0">
                <a:solidFill>
                  <a:schemeClr val="dk1"/>
                </a:solidFill>
                <a:latin typeface="Calibri"/>
                <a:ea typeface="Calibri"/>
                <a:cs typeface="Calibri"/>
                <a:sym typeface="Calibri"/>
              </a:rPr>
              <a:t>to have problems with addiction.</a:t>
            </a:r>
            <a:endParaRPr dirty="0"/>
          </a:p>
          <a:p>
            <a:pPr marL="342900" marR="0" lvl="0" indent="-139700" algn="l" rtl="0">
              <a:spcBef>
                <a:spcPts val="640"/>
              </a:spcBef>
              <a:spcAft>
                <a:spcPts val="0"/>
              </a:spcAft>
              <a:buClr>
                <a:schemeClr val="dk1"/>
              </a:buClr>
              <a:buSzPts val="3200"/>
              <a:buFont typeface="Arial"/>
              <a:buNone/>
            </a:pPr>
            <a:endParaRPr sz="3200" b="1" i="0" u="none" dirty="0">
              <a:solidFill>
                <a:schemeClr val="dk1"/>
              </a:solidFill>
              <a:latin typeface="Calibri"/>
              <a:ea typeface="Calibri"/>
              <a:cs typeface="Calibri"/>
              <a:sym typeface="Calibri"/>
            </a:endParaRPr>
          </a:p>
        </p:txBody>
      </p:sp>
      <p:sp>
        <p:nvSpPr>
          <p:cNvPr id="301" name="Google Shape;301;p23"/>
          <p:cNvSpPr txBox="1"/>
          <p:nvPr/>
        </p:nvSpPr>
        <p:spPr>
          <a:xfrm>
            <a:off x="5029200" y="6172200"/>
            <a:ext cx="3505200" cy="27622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1200"/>
              <a:buFont typeface="Arial"/>
              <a:buNone/>
            </a:pPr>
            <a:r>
              <a:rPr lang="en-US" sz="1200" b="0" i="0" u="none">
                <a:solidFill>
                  <a:schemeClr val="dk1"/>
                </a:solidFill>
                <a:latin typeface="Arial"/>
                <a:ea typeface="Arial"/>
                <a:cs typeface="Arial"/>
                <a:sym typeface="Arial"/>
              </a:rPr>
              <a:t>SAMSHA, 2012</a:t>
            </a:r>
            <a:endParaRPr/>
          </a:p>
        </p:txBody>
      </p:sp>
      <p:sp>
        <p:nvSpPr>
          <p:cNvPr id="302" name="Google Shape;302;p23"/>
          <p:cNvSpPr/>
          <p:nvPr/>
        </p:nvSpPr>
        <p:spPr>
          <a:xfrm>
            <a:off x="537327" y="3124593"/>
            <a:ext cx="1866507" cy="862945"/>
          </a:xfrm>
          <a:prstGeom prst="wedgeEllipseCallout">
            <a:avLst>
              <a:gd name="adj1" fmla="val 31670"/>
              <a:gd name="adj2" fmla="val 2628"/>
            </a:avLst>
          </a:prstGeom>
          <a:solidFill>
            <a:schemeClr val="accent1"/>
          </a:solid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800" b="1" i="0" u="none" dirty="0">
                <a:solidFill>
                  <a:schemeClr val="dk1"/>
                </a:solidFill>
                <a:latin typeface="Arial"/>
                <a:ea typeface="Arial"/>
                <a:cs typeface="Arial"/>
                <a:sym typeface="Arial"/>
              </a:rPr>
              <a:t>WHY?</a:t>
            </a:r>
            <a:endParaRPr sz="2800" b="1" dirty="0"/>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able, cake, sitting, chocolate&#10;&#10;Description automatically generated">
            <a:extLst>
              <a:ext uri="{FF2B5EF4-FFF2-40B4-BE49-F238E27FC236}">
                <a16:creationId xmlns:a16="http://schemas.microsoft.com/office/drawing/2014/main" id="{AB444EA9-B588-4B50-AA13-418DF1A859F0}"/>
              </a:ext>
            </a:extLst>
          </p:cNvPr>
          <p:cNvPicPr>
            <a:picLocks noGrp="1" noChangeAspect="1"/>
          </p:cNvPicPr>
          <p:nvPr>
            <p:ph idx="1"/>
          </p:nvPr>
        </p:nvPicPr>
        <p:blipFill>
          <a:blip r:embed="rId2"/>
          <a:stretch>
            <a:fillRect/>
          </a:stretch>
        </p:blipFill>
        <p:spPr>
          <a:xfrm>
            <a:off x="2041834" y="2250810"/>
            <a:ext cx="5060331" cy="4114800"/>
          </a:xfrm>
        </p:spPr>
      </p:pic>
      <p:sp>
        <p:nvSpPr>
          <p:cNvPr id="3" name="Google Shape;299;p23">
            <a:extLst>
              <a:ext uri="{FF2B5EF4-FFF2-40B4-BE49-F238E27FC236}">
                <a16:creationId xmlns:a16="http://schemas.microsoft.com/office/drawing/2014/main" id="{C1B80187-E2AB-4C9E-8607-1C88E8A5AAFE}"/>
              </a:ext>
            </a:extLst>
          </p:cNvPr>
          <p:cNvSpPr txBox="1">
            <a:spLocks noGrp="1"/>
          </p:cNvSpPr>
          <p:nvPr>
            <p:ph type="title"/>
          </p:nvPr>
        </p:nvSpPr>
        <p:spPr>
          <a:xfrm>
            <a:off x="685800" y="304800"/>
            <a:ext cx="7772400" cy="16764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4400"/>
              <a:buFont typeface="Calibri"/>
              <a:buNone/>
            </a:pPr>
            <a:r>
              <a:rPr lang="en-US" sz="4400" b="1" i="0" u="none" dirty="0">
                <a:solidFill>
                  <a:schemeClr val="dk1"/>
                </a:solidFill>
              </a:rPr>
              <a:t>How do you take care of your Frontal Lobe?</a:t>
            </a:r>
            <a:endParaRPr b="1" dirty="0"/>
          </a:p>
        </p:txBody>
      </p:sp>
    </p:spTree>
    <p:extLst>
      <p:ext uri="{BB962C8B-B14F-4D97-AF65-F5344CB8AC3E}">
        <p14:creationId xmlns:p14="http://schemas.microsoft.com/office/powerpoint/2010/main" val="1490485337"/>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pic>
        <p:nvPicPr>
          <p:cNvPr id="176" name="Google Shape;176;p3" descr="Brain Teen"/>
          <p:cNvPicPr preferRelativeResize="0"/>
          <p:nvPr/>
        </p:nvPicPr>
        <p:blipFill rotWithShape="1">
          <a:blip r:embed="rId3">
            <a:alphaModFix/>
          </a:blip>
          <a:srcRect/>
          <a:stretch/>
        </p:blipFill>
        <p:spPr>
          <a:xfrm>
            <a:off x="5024487" y="1020828"/>
            <a:ext cx="3792881" cy="4078288"/>
          </a:xfrm>
          <a:prstGeom prst="rect">
            <a:avLst/>
          </a:prstGeom>
          <a:noFill/>
          <a:ln>
            <a:noFill/>
          </a:ln>
        </p:spPr>
      </p:pic>
      <p:sp>
        <p:nvSpPr>
          <p:cNvPr id="177" name="Google Shape;177;p3"/>
          <p:cNvSpPr txBox="1"/>
          <p:nvPr/>
        </p:nvSpPr>
        <p:spPr>
          <a:xfrm>
            <a:off x="541467" y="458976"/>
            <a:ext cx="4398962" cy="59400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3700"/>
              <a:buFont typeface="Calibri"/>
              <a:buNone/>
            </a:pPr>
            <a:r>
              <a:rPr lang="en-US" sz="3700" b="0" i="1" u="none" strike="noStrike" cap="none" dirty="0">
                <a:solidFill>
                  <a:schemeClr val="dk1"/>
                </a:solidFill>
                <a:latin typeface="Calibri"/>
                <a:ea typeface="Calibri"/>
                <a:cs typeface="Calibri"/>
                <a:sym typeface="Calibri"/>
              </a:rPr>
              <a:t>A teenager’s brain “has a well-developed  accelerator but only a partly developed brake.”</a:t>
            </a:r>
            <a:endParaRPr dirty="0"/>
          </a:p>
          <a:p>
            <a:pPr marL="0" marR="0" lvl="0" indent="0" algn="l" rtl="0">
              <a:lnSpc>
                <a:spcPct val="100000"/>
              </a:lnSpc>
              <a:spcBef>
                <a:spcPts val="0"/>
              </a:spcBef>
              <a:spcAft>
                <a:spcPts val="0"/>
              </a:spcAft>
              <a:buClr>
                <a:schemeClr val="dk1"/>
              </a:buClr>
              <a:buSzPts val="3700"/>
              <a:buFont typeface="Calibri"/>
              <a:buNone/>
            </a:pPr>
            <a:r>
              <a:rPr lang="en-US" sz="3700" b="0" i="0" u="none" strike="noStrike" cap="none" dirty="0">
                <a:solidFill>
                  <a:schemeClr val="dk1"/>
                </a:solidFill>
                <a:latin typeface="Calibri"/>
                <a:ea typeface="Calibri"/>
                <a:cs typeface="Calibri"/>
                <a:sym typeface="Calibri"/>
              </a:rPr>
              <a:t>       Laurence   </a:t>
            </a:r>
            <a:endParaRPr dirty="0"/>
          </a:p>
          <a:p>
            <a:pPr marL="0" marR="0" lvl="0" indent="0" algn="l" rtl="0">
              <a:lnSpc>
                <a:spcPct val="100000"/>
              </a:lnSpc>
              <a:spcBef>
                <a:spcPts val="0"/>
              </a:spcBef>
              <a:spcAft>
                <a:spcPts val="0"/>
              </a:spcAft>
              <a:buClr>
                <a:schemeClr val="dk1"/>
              </a:buClr>
              <a:buSzPts val="3700"/>
              <a:buFont typeface="Calibri"/>
              <a:buNone/>
            </a:pPr>
            <a:r>
              <a:rPr lang="en-US" sz="3700" b="0" i="0" u="none" strike="noStrike" cap="none" dirty="0">
                <a:solidFill>
                  <a:schemeClr val="dk1"/>
                </a:solidFill>
                <a:latin typeface="Calibri"/>
                <a:ea typeface="Calibri"/>
                <a:cs typeface="Calibri"/>
                <a:sym typeface="Calibri"/>
              </a:rPr>
              <a:t>          Steinberg</a:t>
            </a:r>
          </a:p>
          <a:p>
            <a:pPr marL="0" marR="0" lvl="0" indent="0" algn="l" rtl="0">
              <a:lnSpc>
                <a:spcPct val="100000"/>
              </a:lnSpc>
              <a:spcBef>
                <a:spcPts val="0"/>
              </a:spcBef>
              <a:spcAft>
                <a:spcPts val="0"/>
              </a:spcAft>
              <a:buClr>
                <a:schemeClr val="dk1"/>
              </a:buClr>
              <a:buSzPts val="3700"/>
              <a:buFont typeface="Calibri"/>
              <a:buNone/>
            </a:pPr>
            <a:endParaRPr lang="en-US" sz="3700" dirty="0">
              <a:solidFill>
                <a:schemeClr val="dk1"/>
              </a:solidFill>
              <a:latin typeface="Calibri"/>
              <a:cs typeface="Calibri"/>
              <a:sym typeface="Calibri"/>
            </a:endParaRPr>
          </a:p>
          <a:p>
            <a:pPr marL="0" marR="0" lvl="0" indent="0" algn="l" rtl="0">
              <a:lnSpc>
                <a:spcPct val="100000"/>
              </a:lnSpc>
              <a:spcBef>
                <a:spcPts val="0"/>
              </a:spcBef>
              <a:spcAft>
                <a:spcPts val="0"/>
              </a:spcAft>
              <a:buClr>
                <a:schemeClr val="dk1"/>
              </a:buClr>
              <a:buSzPts val="3700"/>
              <a:buFont typeface="Calibri"/>
              <a:buNone/>
            </a:pPr>
            <a:r>
              <a:rPr lang="en-US" sz="2800" b="1" dirty="0">
                <a:solidFill>
                  <a:srgbClr val="FF0000"/>
                </a:solidFill>
                <a:latin typeface="Calibri"/>
                <a:cs typeface="Calibri"/>
                <a:sym typeface="Calibri"/>
              </a:rPr>
              <a:t>Discussion Question: </a:t>
            </a:r>
          </a:p>
          <a:p>
            <a:pPr marL="0" marR="0" lvl="0" indent="0" algn="l" rtl="0">
              <a:lnSpc>
                <a:spcPct val="100000"/>
              </a:lnSpc>
              <a:spcBef>
                <a:spcPts val="0"/>
              </a:spcBef>
              <a:spcAft>
                <a:spcPts val="0"/>
              </a:spcAft>
              <a:buClr>
                <a:schemeClr val="dk1"/>
              </a:buClr>
              <a:buSzPts val="3700"/>
              <a:buFont typeface="Calibri"/>
              <a:buNone/>
            </a:pPr>
            <a:r>
              <a:rPr lang="en-US" sz="2800" dirty="0">
                <a:solidFill>
                  <a:srgbClr val="FF0000"/>
                </a:solidFill>
                <a:latin typeface="Calibri"/>
                <a:cs typeface="Calibri"/>
                <a:sym typeface="Calibri"/>
              </a:rPr>
              <a:t>What does this mean? Do you agree or disagree? Why?</a:t>
            </a:r>
            <a:endParaRPr sz="2800" dirty="0">
              <a:solidFill>
                <a:srgbClr val="FF0000"/>
              </a:solidFill>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4" descr="Big Baby"/>
          <p:cNvPicPr preferRelativeResize="0"/>
          <p:nvPr/>
        </p:nvPicPr>
        <p:blipFill rotWithShape="1">
          <a:blip r:embed="rId3">
            <a:alphaModFix/>
          </a:blip>
          <a:srcRect/>
          <a:stretch/>
        </p:blipFill>
        <p:spPr>
          <a:xfrm>
            <a:off x="4326903" y="508393"/>
            <a:ext cx="3613218" cy="4905745"/>
          </a:xfrm>
          <a:prstGeom prst="rect">
            <a:avLst/>
          </a:prstGeom>
          <a:noFill/>
          <a:ln>
            <a:noFill/>
          </a:ln>
        </p:spPr>
      </p:pic>
      <p:sp>
        <p:nvSpPr>
          <p:cNvPr id="183" name="Google Shape;183;p4"/>
          <p:cNvSpPr txBox="1"/>
          <p:nvPr/>
        </p:nvSpPr>
        <p:spPr>
          <a:xfrm>
            <a:off x="470263" y="915960"/>
            <a:ext cx="3159056" cy="34162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400"/>
              <a:buFont typeface="Calibri"/>
              <a:buNone/>
            </a:pPr>
            <a:r>
              <a:rPr lang="en-US" sz="3600" b="1" dirty="0">
                <a:solidFill>
                  <a:schemeClr val="dk1"/>
                </a:solidFill>
                <a:latin typeface="Calibri"/>
                <a:ea typeface="Calibri"/>
                <a:cs typeface="Calibri"/>
                <a:sym typeface="Calibri"/>
              </a:rPr>
              <a:t>Two Phases of</a:t>
            </a:r>
          </a:p>
          <a:p>
            <a:pPr marL="0" marR="0" lvl="0" indent="0" algn="ctr" rtl="0">
              <a:lnSpc>
                <a:spcPct val="100000"/>
              </a:lnSpc>
              <a:spcBef>
                <a:spcPts val="0"/>
              </a:spcBef>
              <a:spcAft>
                <a:spcPts val="0"/>
              </a:spcAft>
              <a:buClr>
                <a:schemeClr val="dk1"/>
              </a:buClr>
              <a:buSzPts val="2400"/>
              <a:buFont typeface="Calibri"/>
              <a:buNone/>
            </a:pPr>
            <a:r>
              <a:rPr lang="en-US" sz="3600" b="1" i="0" u="none" strike="noStrike" cap="none" dirty="0">
                <a:solidFill>
                  <a:schemeClr val="dk1"/>
                </a:solidFill>
                <a:latin typeface="Calibri"/>
                <a:ea typeface="Calibri"/>
                <a:cs typeface="Calibri"/>
                <a:sym typeface="Calibri"/>
              </a:rPr>
              <a:t>Brain </a:t>
            </a:r>
          </a:p>
          <a:p>
            <a:pPr marL="0" marR="0" lvl="0" indent="0" algn="ctr" rtl="0">
              <a:lnSpc>
                <a:spcPct val="100000"/>
              </a:lnSpc>
              <a:spcBef>
                <a:spcPts val="0"/>
              </a:spcBef>
              <a:spcAft>
                <a:spcPts val="0"/>
              </a:spcAft>
              <a:buClr>
                <a:schemeClr val="dk1"/>
              </a:buClr>
              <a:buSzPts val="2400"/>
              <a:buFont typeface="Calibri"/>
              <a:buNone/>
            </a:pPr>
            <a:r>
              <a:rPr lang="en-US" sz="3600" b="1" dirty="0">
                <a:solidFill>
                  <a:schemeClr val="dk1"/>
                </a:solidFill>
                <a:latin typeface="Calibri"/>
                <a:ea typeface="Calibri"/>
                <a:cs typeface="Calibri"/>
                <a:sym typeface="Calibri"/>
              </a:rPr>
              <a:t>Development</a:t>
            </a:r>
          </a:p>
          <a:p>
            <a:pPr marL="0" marR="0" lvl="0" indent="0" algn="ctr" rtl="0">
              <a:lnSpc>
                <a:spcPct val="100000"/>
              </a:lnSpc>
              <a:spcBef>
                <a:spcPts val="0"/>
              </a:spcBef>
              <a:spcAft>
                <a:spcPts val="0"/>
              </a:spcAft>
              <a:buClr>
                <a:schemeClr val="dk1"/>
              </a:buClr>
              <a:buSzPts val="2400"/>
              <a:buFont typeface="Calibri"/>
              <a:buNone/>
            </a:pPr>
            <a:r>
              <a:rPr lang="en-US" sz="3600" b="0" i="0" u="none" strike="noStrike" cap="none" dirty="0">
                <a:solidFill>
                  <a:schemeClr val="dk1"/>
                </a:solidFill>
                <a:latin typeface="Calibri"/>
                <a:ea typeface="Calibri"/>
                <a:cs typeface="Calibri"/>
                <a:sym typeface="Calibri"/>
              </a:rPr>
              <a:t>Phase I:</a:t>
            </a:r>
          </a:p>
          <a:p>
            <a:pPr marL="0" marR="0" lvl="0" indent="0" algn="ctr" rtl="0">
              <a:lnSpc>
                <a:spcPct val="100000"/>
              </a:lnSpc>
              <a:spcBef>
                <a:spcPts val="0"/>
              </a:spcBef>
              <a:spcAft>
                <a:spcPts val="0"/>
              </a:spcAft>
              <a:buClr>
                <a:schemeClr val="dk1"/>
              </a:buClr>
              <a:buSzPts val="2400"/>
              <a:buFont typeface="Calibri"/>
              <a:buNone/>
            </a:pPr>
            <a:r>
              <a:rPr lang="en-US" sz="3600" dirty="0">
                <a:solidFill>
                  <a:schemeClr val="dk1"/>
                </a:solidFill>
                <a:latin typeface="Calibri"/>
                <a:ea typeface="Calibri"/>
                <a:cs typeface="Calibri"/>
                <a:sym typeface="Calibri"/>
              </a:rPr>
              <a:t>Grow </a:t>
            </a:r>
            <a:r>
              <a:rPr lang="en-US" sz="3600" b="0" i="0" u="none" strike="noStrike" cap="none" dirty="0">
                <a:solidFill>
                  <a:schemeClr val="dk1"/>
                </a:solidFill>
                <a:latin typeface="Calibri"/>
                <a:ea typeface="Calibri"/>
                <a:cs typeface="Calibri"/>
                <a:sym typeface="Calibri"/>
              </a:rPr>
              <a:t>200 Billion Neurons</a:t>
            </a:r>
            <a:endParaRPr sz="3600" dirty="0"/>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8"/>
        <p:cNvGrpSpPr/>
        <p:nvPr/>
      </p:nvGrpSpPr>
      <p:grpSpPr>
        <a:xfrm>
          <a:off x="0" y="0"/>
          <a:ext cx="0" cy="0"/>
          <a:chOff x="0" y="0"/>
          <a:chExt cx="0" cy="0"/>
        </a:xfrm>
      </p:grpSpPr>
      <p:pic>
        <p:nvPicPr>
          <p:cNvPr id="19" name="Picture 4"/>
          <p:cNvPicPr>
            <a:picLocks noChangeAspect="1" noChangeArrowheads="1"/>
          </p:cNvPicPr>
          <p:nvPr/>
        </p:nvPicPr>
        <p:blipFill>
          <a:blip r:embed="rId3">
            <a:extLst>
              <a:ext uri="{28A0092B-C50C-407E-A947-70E740481C1C}">
                <a14:useLocalDpi xmlns:a14="http://schemas.microsoft.com/office/drawing/2010/main" val="0"/>
              </a:ext>
            </a:extLst>
          </a:blip>
          <a:srcRect l="38811" t="46219" r="5049" b="3757"/>
          <a:stretch>
            <a:fillRect/>
          </a:stretch>
        </p:blipFill>
        <p:spPr bwMode="auto">
          <a:xfrm>
            <a:off x="1638300" y="2133600"/>
            <a:ext cx="5943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2"/>
          <p:cNvSpPr txBox="1">
            <a:spLocks noChangeArrowheads="1"/>
          </p:cNvSpPr>
          <p:nvPr/>
        </p:nvSpPr>
        <p:spPr bwMode="auto">
          <a:xfrm>
            <a:off x="457200" y="228600"/>
            <a:ext cx="8229600" cy="2514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a:ea typeface="ヒラギノ角ゴ Pro W3"/>
                <a:cs typeface="+mj-cs"/>
              </a:rPr>
              <a:t>Phase</a:t>
            </a:r>
            <a:r>
              <a:rPr kumimoji="0" lang="en-US" sz="5000" b="1" i="0" u="none" strike="noStrike" kern="0" cap="none" spc="0" normalizeH="0" noProof="0" dirty="0">
                <a:ln>
                  <a:noFill/>
                </a:ln>
                <a:solidFill>
                  <a:srgbClr val="000000"/>
                </a:solidFill>
                <a:effectLst>
                  <a:outerShdw blurRad="38100" dist="38100" dir="2700000" algn="tl">
                    <a:srgbClr val="C0C0C0"/>
                  </a:outerShdw>
                </a:effectLst>
                <a:uLnTx/>
                <a:uFillTx/>
                <a:latin typeface="Calibri"/>
                <a:ea typeface="ヒラギノ角ゴ Pro W3"/>
                <a:cs typeface="+mj-cs"/>
              </a:rPr>
              <a:t> II</a:t>
            </a:r>
            <a:r>
              <a:rPr kumimoji="0" lang="en-US" sz="50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a:ea typeface="ヒラギノ角ゴ Pro W3"/>
                <a:cs typeface="+mj-cs"/>
              </a:rPr>
              <a:t> </a:t>
            </a:r>
            <a:br>
              <a:rPr kumimoji="0" lang="en-US" sz="50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a:ea typeface="ヒラギノ角ゴ Pro W3"/>
                <a:cs typeface="+mj-cs"/>
              </a:rPr>
            </a:br>
            <a:r>
              <a:rPr kumimoji="0" lang="en-US" sz="50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a:ea typeface="ヒラギノ角ゴ Pro W3"/>
                <a:cs typeface="+mj-cs"/>
              </a:rPr>
              <a:t>11-12    				      24-25</a:t>
            </a:r>
            <a:br>
              <a:rPr kumimoji="0" lang="en-US" sz="50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a:ea typeface="ヒラギノ角ゴ Pro W3"/>
                <a:cs typeface="+mj-cs"/>
              </a:rPr>
            </a:br>
            <a:endParaRPr kumimoji="0" lang="en-US" sz="5000" b="1" i="0" u="none" strike="noStrike" kern="0" cap="none" spc="0" normalizeH="0" baseline="0" noProof="0" dirty="0">
              <a:ln>
                <a:noFill/>
              </a:ln>
              <a:solidFill>
                <a:srgbClr val="FF0000"/>
              </a:solidFill>
              <a:effectLst>
                <a:outerShdw blurRad="38100" dist="38100" dir="2700000" algn="tl">
                  <a:srgbClr val="C0C0C0"/>
                </a:outerShdw>
              </a:effectLst>
              <a:uLnTx/>
              <a:uFillTx/>
              <a:latin typeface="Calibri"/>
              <a:ea typeface="ヒラギノ角ゴ Pro W3"/>
              <a:cs typeface="+mj-cs"/>
            </a:endParaRPr>
          </a:p>
        </p:txBody>
      </p:sp>
      <p:sp>
        <p:nvSpPr>
          <p:cNvPr id="21" name="Line 3"/>
          <p:cNvSpPr>
            <a:spLocks noChangeShapeType="1"/>
          </p:cNvSpPr>
          <p:nvPr/>
        </p:nvSpPr>
        <p:spPr bwMode="auto">
          <a:xfrm>
            <a:off x="2438400" y="1524000"/>
            <a:ext cx="4343400" cy="0"/>
          </a:xfrm>
          <a:prstGeom prst="line">
            <a:avLst/>
          </a:prstGeom>
          <a:noFill/>
          <a:ln w="63500">
            <a:solidFill>
              <a:srgbClr val="000000"/>
            </a:solidFill>
            <a:round/>
            <a:headEnd type="triangle" w="med" len="med"/>
            <a:tailEnd type="triangle" w="med" len="me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ヒラギノ角ゴ Pro W3" pitchFamily="1" charset="-128"/>
            </a:endParaRPr>
          </a:p>
        </p:txBody>
      </p:sp>
      <p:sp>
        <p:nvSpPr>
          <p:cNvPr id="22" name="TextBox 21"/>
          <p:cNvSpPr txBox="1">
            <a:spLocks noChangeArrowheads="1"/>
          </p:cNvSpPr>
          <p:nvPr/>
        </p:nvSpPr>
        <p:spPr bwMode="auto">
          <a:xfrm>
            <a:off x="381000" y="1866900"/>
            <a:ext cx="1954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algn="ctr" eaLnBrk="0" fontAlgn="base" hangingPunct="0">
              <a:spcBef>
                <a:spcPct val="0"/>
              </a:spcBef>
              <a:spcAft>
                <a:spcPct val="0"/>
              </a:spcAft>
              <a:buClrTx/>
              <a:buFontTx/>
              <a:buNone/>
            </a:pPr>
            <a:r>
              <a:rPr lang="en-US" altLang="en-US" sz="2400" kern="1200">
                <a:solidFill>
                  <a:srgbClr val="FF0000"/>
                </a:solidFill>
                <a:latin typeface="Arial" panose="020B0604020202020204" pitchFamily="34" charset="0"/>
              </a:rPr>
              <a:t>  </a:t>
            </a:r>
            <a:r>
              <a:rPr lang="en-US" altLang="en-US" sz="4000" b="1" kern="1200">
                <a:solidFill>
                  <a:srgbClr val="FF0000"/>
                </a:solidFill>
                <a:latin typeface="Arial" panose="020B0604020202020204" pitchFamily="34" charset="0"/>
              </a:rPr>
              <a:t>200</a:t>
            </a:r>
            <a:endParaRPr lang="en-US" altLang="en-US" sz="4000" b="1" kern="1200">
              <a:solidFill>
                <a:srgbClr val="000000"/>
              </a:solidFill>
              <a:latin typeface="Arial" panose="020B0604020202020204" pitchFamily="34" charset="0"/>
            </a:endParaRPr>
          </a:p>
        </p:txBody>
      </p:sp>
      <p:sp>
        <p:nvSpPr>
          <p:cNvPr id="23" name="TextBox 22"/>
          <p:cNvSpPr txBox="1">
            <a:spLocks noChangeArrowheads="1"/>
          </p:cNvSpPr>
          <p:nvPr/>
        </p:nvSpPr>
        <p:spPr bwMode="auto">
          <a:xfrm>
            <a:off x="6629400" y="1882775"/>
            <a:ext cx="19542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ヒラギノ角ゴ Pro W3" pitchFamily="1" charset="-128"/>
              </a:defRPr>
            </a:lvl1pPr>
            <a:lvl2pPr marL="742950" indent="-285750">
              <a:spcBef>
                <a:spcPct val="20000"/>
              </a:spcBef>
              <a:buChar char="–"/>
              <a:defRPr sz="2800">
                <a:solidFill>
                  <a:schemeClr val="tx1"/>
                </a:solidFill>
                <a:latin typeface="Calibri" panose="020F0502020204030204" pitchFamily="34" charset="0"/>
                <a:ea typeface="ヒラギノ角ゴ Pro W3" pitchFamily="1" charset="-128"/>
              </a:defRPr>
            </a:lvl2pPr>
            <a:lvl3pPr marL="1143000" indent="-228600">
              <a:spcBef>
                <a:spcPct val="20000"/>
              </a:spcBef>
              <a:buChar char="•"/>
              <a:defRPr sz="2400">
                <a:solidFill>
                  <a:schemeClr val="tx1"/>
                </a:solidFill>
                <a:latin typeface="Calibri" panose="020F0502020204030204" pitchFamily="34" charset="0"/>
                <a:ea typeface="ヒラギノ角ゴ Pro W3" pitchFamily="1" charset="-128"/>
              </a:defRPr>
            </a:lvl3pPr>
            <a:lvl4pPr marL="1600200" indent="-228600">
              <a:spcBef>
                <a:spcPct val="20000"/>
              </a:spcBef>
              <a:buChar char="–"/>
              <a:defRPr sz="2000">
                <a:solidFill>
                  <a:schemeClr val="tx1"/>
                </a:solidFill>
                <a:latin typeface="Calibri" panose="020F0502020204030204" pitchFamily="34" charset="0"/>
                <a:ea typeface="ヒラギノ角ゴ Pro W3" pitchFamily="1" charset="-128"/>
              </a:defRPr>
            </a:lvl4pPr>
            <a:lvl5pPr marL="2057400" indent="-228600">
              <a:spcBef>
                <a:spcPct val="20000"/>
              </a:spcBef>
              <a:buChar char="»"/>
              <a:defRPr sz="2000">
                <a:solidFill>
                  <a:schemeClr val="tx1"/>
                </a:solidFill>
                <a:latin typeface="Calibri" panose="020F050202020403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ヒラギノ角ゴ Pro W3" pitchFamily="1" charset="-128"/>
              </a:defRPr>
            </a:lvl9pPr>
          </a:lstStyle>
          <a:p>
            <a:pPr algn="ctr" eaLnBrk="0" fontAlgn="base" hangingPunct="0">
              <a:spcBef>
                <a:spcPct val="0"/>
              </a:spcBef>
              <a:spcAft>
                <a:spcPct val="0"/>
              </a:spcAft>
              <a:buClrTx/>
              <a:buFontTx/>
              <a:buNone/>
            </a:pPr>
            <a:r>
              <a:rPr lang="en-US" altLang="en-US" sz="2400" kern="1200">
                <a:solidFill>
                  <a:srgbClr val="FF0000"/>
                </a:solidFill>
                <a:latin typeface="Arial" panose="020B0604020202020204" pitchFamily="34" charset="0"/>
              </a:rPr>
              <a:t>  </a:t>
            </a:r>
            <a:r>
              <a:rPr lang="en-US" altLang="en-US" sz="4000" b="1" kern="1200">
                <a:solidFill>
                  <a:srgbClr val="FF0000"/>
                </a:solidFill>
                <a:latin typeface="Arial" panose="020B0604020202020204" pitchFamily="34" charset="0"/>
              </a:rPr>
              <a:t>100</a:t>
            </a:r>
            <a:endParaRPr lang="en-US" altLang="en-US" sz="4000" b="1" kern="1200">
              <a:solidFill>
                <a:srgbClr val="000000"/>
              </a:solidFill>
              <a:latin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000"/>
                                        <p:tgtEl>
                                          <p:spTgt spid="22">
                                            <p:txEl>
                                              <p:pRg st="0" end="0"/>
                                            </p:txEl>
                                          </p:spTgt>
                                        </p:tgtEl>
                                      </p:cBhvr>
                                    </p:animEffect>
                                    <p:anim calcmode="lin" valueType="num">
                                      <p:cBhvr>
                                        <p:cTn id="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3">
                                            <p:txEl>
                                              <p:pRg st="0" end="0"/>
                                            </p:txEl>
                                          </p:spTgt>
                                        </p:tgtEl>
                                        <p:attrNameLst>
                                          <p:attrName>style.visibility</p:attrName>
                                        </p:attrNameLst>
                                      </p:cBhvr>
                                      <p:to>
                                        <p:strVal val="visible"/>
                                      </p:to>
                                    </p:set>
                                    <p:anim calcmode="lin" valueType="num">
                                      <p:cBhvr>
                                        <p:cTn id="14"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7"/>
        <p:cNvGrpSpPr/>
        <p:nvPr/>
      </p:nvGrpSpPr>
      <p:grpSpPr>
        <a:xfrm>
          <a:off x="0" y="0"/>
          <a:ext cx="0" cy="0"/>
          <a:chOff x="0" y="0"/>
          <a:chExt cx="0" cy="0"/>
        </a:xfrm>
      </p:grpSpPr>
      <p:pic>
        <p:nvPicPr>
          <p:cNvPr id="198" name="Google Shape;198;p6" descr="Kentucky State Tree: Tulip Poplar"/>
          <p:cNvPicPr preferRelativeResize="0"/>
          <p:nvPr/>
        </p:nvPicPr>
        <p:blipFill rotWithShape="1">
          <a:blip r:embed="rId3">
            <a:alphaModFix/>
          </a:blip>
          <a:srcRect/>
          <a:stretch/>
        </p:blipFill>
        <p:spPr>
          <a:xfrm>
            <a:off x="2514600" y="838200"/>
            <a:ext cx="4064000" cy="5486400"/>
          </a:xfrm>
          <a:prstGeom prst="rect">
            <a:avLst/>
          </a:prstGeom>
          <a:noFill/>
          <a:ln>
            <a:noFill/>
          </a:ln>
        </p:spPr>
      </p:pic>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2"/>
        <p:cNvGrpSpPr/>
        <p:nvPr/>
      </p:nvGrpSpPr>
      <p:grpSpPr>
        <a:xfrm>
          <a:off x="0" y="0"/>
          <a:ext cx="0" cy="0"/>
          <a:chOff x="0" y="0"/>
          <a:chExt cx="0" cy="0"/>
        </a:xfrm>
      </p:grpSpPr>
      <p:pic>
        <p:nvPicPr>
          <p:cNvPr id="203" name="Google Shape;203;p7" descr="Bougainvillea Bonsai"/>
          <p:cNvPicPr preferRelativeResize="0"/>
          <p:nvPr/>
        </p:nvPicPr>
        <p:blipFill rotWithShape="1">
          <a:blip r:embed="rId3">
            <a:alphaModFix/>
          </a:blip>
          <a:srcRect/>
          <a:stretch/>
        </p:blipFill>
        <p:spPr>
          <a:xfrm>
            <a:off x="2209800" y="990600"/>
            <a:ext cx="5029200" cy="5029200"/>
          </a:xfrm>
          <a:prstGeom prst="rect">
            <a:avLst/>
          </a:prstGeom>
          <a:noFill/>
          <a:ln>
            <a:noFill/>
          </a:ln>
        </p:spPr>
      </p:pic>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7"/>
        <p:cNvGrpSpPr/>
        <p:nvPr/>
      </p:nvGrpSpPr>
      <p:grpSpPr>
        <a:xfrm>
          <a:off x="0" y="0"/>
          <a:ext cx="0" cy="0"/>
          <a:chOff x="0" y="0"/>
          <a:chExt cx="0" cy="0"/>
        </a:xfrm>
      </p:grpSpPr>
      <p:sp>
        <p:nvSpPr>
          <p:cNvPr id="208" name="Google Shape;208;p8"/>
          <p:cNvSpPr txBox="1">
            <a:spLocks noGrp="1"/>
          </p:cNvSpPr>
          <p:nvPr>
            <p:ph type="ctrTitle"/>
          </p:nvPr>
        </p:nvSpPr>
        <p:spPr>
          <a:xfrm>
            <a:off x="-1" y="1752601"/>
            <a:ext cx="9040305" cy="1522512"/>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SzPts val="4400"/>
              <a:buFont typeface="Calibri"/>
              <a:buNone/>
            </a:pPr>
            <a:r>
              <a:rPr lang="en-US" dirty="0">
                <a:solidFill>
                  <a:srgbClr val="FF0000"/>
                </a:solidFill>
              </a:rPr>
              <a:t>Discussion Question:</a:t>
            </a:r>
            <a:br>
              <a:rPr lang="en-US" dirty="0">
                <a:solidFill>
                  <a:srgbClr val="FF0000"/>
                </a:solidFill>
              </a:rPr>
            </a:br>
            <a:r>
              <a:rPr lang="en-US" sz="4400" b="0" i="0" u="none" dirty="0">
                <a:solidFill>
                  <a:schemeClr val="dk1"/>
                </a:solidFill>
                <a:latin typeface="Calibri"/>
                <a:ea typeface="Calibri"/>
                <a:cs typeface="Calibri"/>
                <a:sym typeface="Calibri"/>
              </a:rPr>
              <a:t>Why Do We Lose 50% of Our Brain Cells?</a:t>
            </a:r>
            <a:br>
              <a:rPr lang="en-US" sz="4400" b="0" i="0" u="none" dirty="0">
                <a:solidFill>
                  <a:schemeClr val="dk1"/>
                </a:solidFill>
                <a:latin typeface="Calibri"/>
                <a:ea typeface="Calibri"/>
                <a:cs typeface="Calibri"/>
                <a:sym typeface="Calibri"/>
              </a:rPr>
            </a:br>
            <a:endParaRPr dirty="0"/>
          </a:p>
        </p:txBody>
      </p:sp>
      <p:sp>
        <p:nvSpPr>
          <p:cNvPr id="2" name="Rectangle 1">
            <a:extLst>
              <a:ext uri="{FF2B5EF4-FFF2-40B4-BE49-F238E27FC236}">
                <a16:creationId xmlns:a16="http://schemas.microsoft.com/office/drawing/2014/main" id="{44A17097-92A6-4C00-AFB9-FD924BEC4C0D}"/>
              </a:ext>
            </a:extLst>
          </p:cNvPr>
          <p:cNvSpPr/>
          <p:nvPr/>
        </p:nvSpPr>
        <p:spPr>
          <a:xfrm>
            <a:off x="1329213" y="3429000"/>
            <a:ext cx="6381875" cy="1938992"/>
          </a:xfrm>
          <a:prstGeom prst="rect">
            <a:avLst/>
          </a:prstGeom>
        </p:spPr>
        <p:txBody>
          <a:bodyPr wrap="none">
            <a:spAutoFit/>
          </a:bodyPr>
          <a:lstStyle/>
          <a:p>
            <a:pPr algn="ctr"/>
            <a:r>
              <a:rPr lang="en-US" sz="4000" dirty="0">
                <a:solidFill>
                  <a:schemeClr val="dk1"/>
                </a:solidFill>
                <a:latin typeface="Calibri"/>
                <a:ea typeface="Calibri"/>
                <a:cs typeface="Calibri"/>
                <a:sym typeface="Calibri"/>
              </a:rPr>
              <a:t>To make room for two things:</a:t>
            </a:r>
          </a:p>
          <a:p>
            <a:pPr marL="742950" indent="-742950" algn="ctr">
              <a:buAutoNum type="arabicPeriod"/>
            </a:pPr>
            <a:r>
              <a:rPr lang="en-US" sz="4000" dirty="0">
                <a:solidFill>
                  <a:schemeClr val="dk1"/>
                </a:solidFill>
                <a:latin typeface="Calibri"/>
                <a:ea typeface="Calibri"/>
                <a:cs typeface="Calibri"/>
                <a:sym typeface="Calibri"/>
              </a:rPr>
              <a:t>Myelin </a:t>
            </a:r>
          </a:p>
          <a:p>
            <a:pPr marL="742950" indent="-742950" algn="ctr">
              <a:buAutoNum type="arabicPeriod"/>
            </a:pPr>
            <a:r>
              <a:rPr lang="en-US" sz="4000" dirty="0">
                <a:solidFill>
                  <a:schemeClr val="dk1"/>
                </a:solidFill>
                <a:latin typeface="Calibri"/>
                <a:ea typeface="Calibri"/>
                <a:cs typeface="Calibri"/>
                <a:sym typeface="Calibri"/>
              </a:rPr>
              <a:t>Dendrites</a:t>
            </a:r>
            <a:endParaRPr lang="en-US" sz="40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2"/>
        <p:cNvGrpSpPr/>
        <p:nvPr/>
      </p:nvGrpSpPr>
      <p:grpSpPr>
        <a:xfrm>
          <a:off x="0" y="0"/>
          <a:ext cx="0" cy="0"/>
          <a:chOff x="0" y="0"/>
          <a:chExt cx="0" cy="0"/>
        </a:xfrm>
      </p:grpSpPr>
      <p:sp>
        <p:nvSpPr>
          <p:cNvPr id="18" name="Title 1"/>
          <p:cNvSpPr txBox="1">
            <a:spLocks/>
          </p:cNvSpPr>
          <p:nvPr/>
        </p:nvSpPr>
        <p:spPr bwMode="auto">
          <a:xfrm>
            <a:off x="609600" y="228600"/>
            <a:ext cx="3048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000000"/>
                </a:solidFill>
                <a:effectLst>
                  <a:outerShdw blurRad="38100" dist="38100" dir="2700000" algn="tl">
                    <a:srgbClr val="C0C0C0"/>
                  </a:outerShdw>
                </a:effectLst>
                <a:uLnTx/>
                <a:uFillTx/>
                <a:latin typeface="Calibri"/>
                <a:cs typeface="+mj-cs"/>
              </a:rPr>
              <a:t>Myelin                            </a:t>
            </a:r>
            <a:endParaRPr kumimoji="0" lang="en-US" sz="44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a:cs typeface="+mj-cs"/>
            </a:endParaRPr>
          </a:p>
        </p:txBody>
      </p:sp>
      <p:pic>
        <p:nvPicPr>
          <p:cNvPr id="19"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217613"/>
            <a:ext cx="86502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2971800" y="415925"/>
            <a:ext cx="4800600" cy="768350"/>
          </a:xfrm>
          <a:prstGeom prst="rect">
            <a:avLst/>
          </a:prstGeom>
        </p:spPr>
        <p:txBody>
          <a:bodyPr>
            <a:spAutoFit/>
          </a:bodyPr>
          <a:lstStyle/>
          <a:p>
            <a:pPr>
              <a:buClrTx/>
              <a:buFontTx/>
              <a:buNone/>
              <a:defRPr/>
            </a:pPr>
            <a:r>
              <a:rPr lang="en-US" sz="4400" dirty="0">
                <a:solidFill>
                  <a:sysClr val="windowText" lastClr="000000"/>
                </a:solidFill>
                <a:latin typeface="Calibri"/>
                <a:ea typeface="ヒラギノ角ゴ Pro W3" pitchFamily="1" charset="-128"/>
                <a:cs typeface="+mn-cs"/>
              </a:rPr>
              <a:t>= Processing Speed</a:t>
            </a:r>
          </a:p>
        </p:txBody>
      </p:sp>
      <p:sp>
        <p:nvSpPr>
          <p:cNvPr id="21" name="Title 1"/>
          <p:cNvSpPr txBox="1">
            <a:spLocks/>
          </p:cNvSpPr>
          <p:nvPr/>
        </p:nvSpPr>
        <p:spPr bwMode="auto">
          <a:xfrm>
            <a:off x="668338" y="769938"/>
            <a:ext cx="7772400" cy="1177925"/>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a:lstStyle>
          <a:p>
            <a:pPr>
              <a:buClrTx/>
              <a:buFontTx/>
              <a:buNone/>
              <a:defRPr/>
            </a:pPr>
            <a:r>
              <a:rPr lang="en-US" dirty="0">
                <a:solidFill>
                  <a:srgbClr val="000000"/>
                </a:solidFill>
                <a:latin typeface="Calibri"/>
              </a:rPr>
              <a:t>           </a:t>
            </a:r>
          </a:p>
        </p:txBody>
      </p:sp>
      <p:sp>
        <p:nvSpPr>
          <p:cNvPr id="22" name="Title 1"/>
          <p:cNvSpPr txBox="1">
            <a:spLocks/>
          </p:cNvSpPr>
          <p:nvPr/>
        </p:nvSpPr>
        <p:spPr bwMode="auto">
          <a:xfrm>
            <a:off x="1295400" y="5410200"/>
            <a:ext cx="30480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5pPr>
            <a:lvl6pPr marL="4572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6pPr>
            <a:lvl7pPr marL="9144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7pPr>
            <a:lvl8pPr marL="13716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8pPr>
            <a:lvl9pPr marL="1828800" algn="ctr" rtl="0" fontAlgn="base">
              <a:spcBef>
                <a:spcPct val="0"/>
              </a:spcBef>
              <a:spcAft>
                <a:spcPct val="0"/>
              </a:spcAft>
              <a:defRPr sz="4400" b="1">
                <a:solidFill>
                  <a:schemeClr val="tx2"/>
                </a:solidFill>
                <a:effectLst>
                  <a:outerShdw blurRad="38100" dist="38100" dir="2700000" algn="tl">
                    <a:srgbClr val="C0C0C0"/>
                  </a:outerShdw>
                </a:effectLst>
                <a:latin typeface="Calibri" pitchFamily="34" charset="0"/>
                <a:ea typeface="ヒラギノ角ゴ Pro W3" pitchFamily="1" charset="-128"/>
              </a:defRPr>
            </a:lvl9pPr>
          </a:lstStyle>
          <a:p>
            <a:pPr>
              <a:buClrTx/>
              <a:buFontTx/>
              <a:buNone/>
              <a:defRPr/>
            </a:pPr>
            <a:r>
              <a:rPr lang="en-US" dirty="0">
                <a:solidFill>
                  <a:srgbClr val="000000"/>
                </a:solidFill>
                <a:latin typeface="Calibri"/>
              </a:rPr>
              <a:t>Dendrites                            </a:t>
            </a:r>
          </a:p>
        </p:txBody>
      </p:sp>
      <p:sp>
        <p:nvSpPr>
          <p:cNvPr id="23" name="Rectangle 22"/>
          <p:cNvSpPr/>
          <p:nvPr/>
        </p:nvSpPr>
        <p:spPr>
          <a:xfrm>
            <a:off x="4038600" y="5597525"/>
            <a:ext cx="4800600" cy="768350"/>
          </a:xfrm>
          <a:prstGeom prst="rect">
            <a:avLst/>
          </a:prstGeom>
        </p:spPr>
        <p:txBody>
          <a:bodyPr>
            <a:spAutoFit/>
          </a:bodyPr>
          <a:lstStyle/>
          <a:p>
            <a:pPr>
              <a:buClrTx/>
              <a:buFontTx/>
              <a:buNone/>
              <a:defRPr/>
            </a:pPr>
            <a:r>
              <a:rPr lang="en-US" sz="4400" dirty="0">
                <a:solidFill>
                  <a:sysClr val="windowText" lastClr="000000"/>
                </a:solidFill>
                <a:latin typeface="Calibri"/>
                <a:ea typeface="ヒラギノ角ゴ Pro W3" pitchFamily="1" charset="-128"/>
                <a:cs typeface="+mn-cs"/>
              </a:rPr>
              <a:t>= Learning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3_Office Theme">
  <a:themeElements>
    <a:clrScheme name="Austin Recovery">
      <a:dk1>
        <a:sysClr val="windowText" lastClr="000000"/>
      </a:dk1>
      <a:lt1>
        <a:sysClr val="window" lastClr="FFFFFF"/>
      </a:lt1>
      <a:dk2>
        <a:srgbClr val="48555F"/>
      </a:dk2>
      <a:lt2>
        <a:srgbClr val="EEECE1"/>
      </a:lt2>
      <a:accent1>
        <a:srgbClr val="E19922"/>
      </a:accent1>
      <a:accent2>
        <a:srgbClr val="C2465E"/>
      </a:accent2>
      <a:accent3>
        <a:srgbClr val="AD2835"/>
      </a:accent3>
      <a:accent4>
        <a:srgbClr val="EA634B"/>
      </a:accent4>
      <a:accent5>
        <a:srgbClr val="76838E"/>
      </a:accent5>
      <a:accent6>
        <a:srgbClr val="AEB87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COR Interim PowerPoint Template.potx [Read-Only]" id="{F3D3AB0C-D152-4940-A8D0-02DC6D169951}" vid="{448D5423-6C64-4C0B-A7F7-FEBAA796CF8A}"/>
    </a:ext>
  </a:extLst>
</a:theme>
</file>

<file path=ppt/theme/theme1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Calibri"/>
        <a:ea typeface="ヒラギノ角ゴ Pro W3"/>
        <a:cs typeface=""/>
      </a:majorFont>
      <a:minorFont>
        <a:latin typeface="Calibri"/>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EBF53E37E8CC429C53EB95D41399BA" ma:contentTypeVersion="9" ma:contentTypeDescription="Create a new document." ma:contentTypeScope="" ma:versionID="0246d2fb8d461590103428d727e8096d">
  <xsd:schema xmlns:xsd="http://www.w3.org/2001/XMLSchema" xmlns:xs="http://www.w3.org/2001/XMLSchema" xmlns:p="http://schemas.microsoft.com/office/2006/metadata/properties" xmlns:ns2="d0573515-e35d-4b47-bda2-e02d105c9f88" targetNamespace="http://schemas.microsoft.com/office/2006/metadata/properties" ma:root="true" ma:fieldsID="12a2b491eb512808fd81645e9dc037d1" ns2:_="">
    <xsd:import namespace="d0573515-e35d-4b47-bda2-e02d105c9f8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573515-e35d-4b47-bda2-e02d105c9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B97185-88FB-411D-AD2D-AF80295ECE69}"/>
</file>

<file path=customXml/itemProps2.xml><?xml version="1.0" encoding="utf-8"?>
<ds:datastoreItem xmlns:ds="http://schemas.openxmlformats.org/officeDocument/2006/customXml" ds:itemID="{6EBDE000-CBAA-4607-AD46-8ADF7608FEB0}"/>
</file>

<file path=customXml/itemProps3.xml><?xml version="1.0" encoding="utf-8"?>
<ds:datastoreItem xmlns:ds="http://schemas.openxmlformats.org/officeDocument/2006/customXml" ds:itemID="{7E42749E-E78F-4367-8CE7-AD9C6D333969}"/>
</file>

<file path=docProps/app.xml><?xml version="1.0" encoding="utf-8"?>
<Properties xmlns="http://schemas.openxmlformats.org/officeDocument/2006/extended-properties" xmlns:vt="http://schemas.openxmlformats.org/officeDocument/2006/docPropsVTypes">
  <TotalTime>315</TotalTime>
  <Words>1467</Words>
  <Application>Microsoft Office PowerPoint</Application>
  <PresentationFormat>On-screen Show (4:3)</PresentationFormat>
  <Paragraphs>129</Paragraphs>
  <Slides>25</Slides>
  <Notes>23</Notes>
  <HiddenSlides>0</HiddenSlides>
  <MMClips>0</MMClips>
  <ScaleCrop>false</ScaleCrop>
  <HeadingPairs>
    <vt:vector size="6" baseType="variant">
      <vt:variant>
        <vt:lpstr>Fonts Used</vt:lpstr>
      </vt:variant>
      <vt:variant>
        <vt:i4>4</vt:i4>
      </vt:variant>
      <vt:variant>
        <vt:lpstr>Theme</vt:lpstr>
      </vt:variant>
      <vt:variant>
        <vt:i4>11</vt:i4>
      </vt:variant>
      <vt:variant>
        <vt:lpstr>Slide Titles</vt:lpstr>
      </vt:variant>
      <vt:variant>
        <vt:i4>25</vt:i4>
      </vt:variant>
    </vt:vector>
  </HeadingPairs>
  <TitlesOfParts>
    <vt:vector size="40" baseType="lpstr">
      <vt:lpstr>Arial</vt:lpstr>
      <vt:lpstr>Calibri</vt:lpstr>
      <vt:lpstr>Georgia</vt:lpstr>
      <vt:lpstr>Helvetica</vt:lpstr>
      <vt:lpstr>Office Theme</vt:lpstr>
      <vt:lpstr>3_Office Theme</vt:lpstr>
      <vt:lpstr>4_Office Theme</vt:lpstr>
      <vt:lpstr>5_Office Theme</vt:lpstr>
      <vt:lpstr>6_Office Theme</vt:lpstr>
      <vt:lpstr>8_Office Theme</vt:lpstr>
      <vt:lpstr>9_Office Theme</vt:lpstr>
      <vt:lpstr>10_Office Theme</vt:lpstr>
      <vt:lpstr>11_Office Theme</vt:lpstr>
      <vt:lpstr>13_Office Theme</vt:lpstr>
      <vt:lpstr>4_Blank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 Question: Why Do We Lose 50% of Our Brain Cells? </vt:lpstr>
      <vt:lpstr>PowerPoint Presentation</vt:lpstr>
      <vt:lpstr>PowerPoint Presentation</vt:lpstr>
      <vt:lpstr>USE IT OR LOSE IT  PRINCIPLE</vt:lpstr>
      <vt:lpstr>PowerPoint Presentation</vt:lpstr>
      <vt:lpstr>PowerPoint Presentation</vt:lpstr>
      <vt:lpstr>PowerPoint Presentation</vt:lpstr>
      <vt:lpstr>PowerPoint Presentation</vt:lpstr>
      <vt:lpstr>What does Limbic System Thinking  do for you?</vt:lpstr>
      <vt:lpstr>PowerPoint Presentation</vt:lpstr>
      <vt:lpstr>PowerPoint Presentation</vt:lpstr>
      <vt:lpstr>PowerPoint Presentation</vt:lpstr>
      <vt:lpstr>PowerPoint Presentation</vt:lpstr>
      <vt:lpstr>PowerPoint Presentation</vt:lpstr>
      <vt:lpstr>PowerPoint Presentation</vt:lpstr>
      <vt:lpstr>What does all this mean to you?</vt:lpstr>
      <vt:lpstr>Amazing Statistics</vt:lpstr>
      <vt:lpstr>How do you take care of your Frontal Lobe?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Adolescent Brain Development What it means to you.</dc:title>
  <dc:creator>Crystal Collier</dc:creator>
  <cp:lastModifiedBy>Crystal Collier, PhD</cp:lastModifiedBy>
  <cp:revision>15</cp:revision>
  <dcterms:created xsi:type="dcterms:W3CDTF">2019-07-09T18:46:50Z</dcterms:created>
  <dcterms:modified xsi:type="dcterms:W3CDTF">2020-06-14T15:59:47Z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0x010100C8EBF53E37E8CC429C53EB95D41399BA</vt:lpwstr>
  </property>
</Properties>
</file>