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xml" ContentType="application/xml"/>
  <Default Extension="xlsx" ContentType="application/vnd.openxmlformats-officedocument.spreadsheetml.sheet"/>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drawings/drawing1.xml" ContentType="application/vnd.openxmlformats-officedocument.drawingml.chartshap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Masters/notesMaster1.xml" ContentType="application/vnd.openxmlformats-officedocument.presentationml.notesMaster+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8" r:id="rId1"/>
    <p:sldMasterId id="2147483781" r:id="rId2"/>
    <p:sldMasterId id="2147483794" r:id="rId3"/>
    <p:sldMasterId id="2147483800" r:id="rId4"/>
  </p:sldMasterIdLst>
  <p:notesMasterIdLst>
    <p:notesMasterId r:id="rId31"/>
  </p:notesMasterIdLst>
  <p:handoutMasterIdLst>
    <p:handoutMasterId r:id="rId32"/>
  </p:handoutMasterIdLst>
  <p:sldIdLst>
    <p:sldId id="535" r:id="rId5"/>
    <p:sldId id="549" r:id="rId6"/>
    <p:sldId id="299" r:id="rId7"/>
    <p:sldId id="371" r:id="rId8"/>
    <p:sldId id="550" r:id="rId9"/>
    <p:sldId id="374" r:id="rId10"/>
    <p:sldId id="405" r:id="rId11"/>
    <p:sldId id="303" r:id="rId12"/>
    <p:sldId id="304" r:id="rId13"/>
    <p:sldId id="305" r:id="rId14"/>
    <p:sldId id="368" r:id="rId15"/>
    <p:sldId id="537" r:id="rId16"/>
    <p:sldId id="375" r:id="rId17"/>
    <p:sldId id="311" r:id="rId18"/>
    <p:sldId id="317" r:id="rId19"/>
    <p:sldId id="539" r:id="rId20"/>
    <p:sldId id="322" r:id="rId21"/>
    <p:sldId id="323" r:id="rId22"/>
    <p:sldId id="324" r:id="rId23"/>
    <p:sldId id="325" r:id="rId24"/>
    <p:sldId id="320" r:id="rId25"/>
    <p:sldId id="321" r:id="rId26"/>
    <p:sldId id="338" r:id="rId27"/>
    <p:sldId id="339" r:id="rId28"/>
    <p:sldId id="373" r:id="rId29"/>
    <p:sldId id="551" r:id="rId3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1"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1"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1"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AAC"/>
    <a:srgbClr val="712570"/>
    <a:srgbClr val="5AAA35"/>
    <a:srgbClr val="CB2A26"/>
    <a:srgbClr val="E3972A"/>
    <a:srgbClr val="CF1C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81533" autoAdjust="0"/>
  </p:normalViewPr>
  <p:slideViewPr>
    <p:cSldViewPr>
      <p:cViewPr varScale="1">
        <p:scale>
          <a:sx n="51" d="100"/>
          <a:sy n="51" d="100"/>
        </p:scale>
        <p:origin x="64" y="60"/>
      </p:cViewPr>
      <p:guideLst>
        <p:guide orient="horz" pos="2160"/>
        <p:guide pos="2880"/>
      </p:guideLst>
    </p:cSldViewPr>
  </p:slideViewPr>
  <p:outlineViewPr>
    <p:cViewPr>
      <p:scale>
        <a:sx n="33" d="100"/>
        <a:sy n="33" d="100"/>
      </p:scale>
      <p:origin x="0" y="7952"/>
    </p:cViewPr>
  </p:outlineViewPr>
  <p:notesTextViewPr>
    <p:cViewPr>
      <p:scale>
        <a:sx n="100" d="100"/>
        <a:sy n="100" d="100"/>
      </p:scale>
      <p:origin x="0" y="0"/>
    </p:cViewPr>
  </p:notesTextViewPr>
  <p:sorterViewPr>
    <p:cViewPr>
      <p:scale>
        <a:sx n="66" d="100"/>
        <a:sy n="66" d="100"/>
      </p:scale>
      <p:origin x="0" y="2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Unbalanced</c:v>
                </c:pt>
              </c:strCache>
            </c:strRef>
          </c:tx>
          <c:spPr>
            <a:ln>
              <a:solidFill>
                <a:srgbClr val="237AAC"/>
              </a:solidFill>
            </a:ln>
          </c:spPr>
          <c:invertIfNegative val="0"/>
          <c:dPt>
            <c:idx val="0"/>
            <c:invertIfNegative val="0"/>
            <c:bubble3D val="0"/>
            <c:spPr>
              <a:solidFill>
                <a:srgbClr val="00B0F0"/>
              </a:solidFill>
              <a:ln>
                <a:solidFill>
                  <a:schemeClr val="accent1">
                    <a:lumMod val="75000"/>
                  </a:schemeClr>
                </a:solidFill>
              </a:ln>
            </c:spPr>
            <c:extLst>
              <c:ext xmlns:c16="http://schemas.microsoft.com/office/drawing/2014/chart" uri="{C3380CC4-5D6E-409C-BE32-E72D297353CC}">
                <c16:uniqueId val="{00000001-AFD0-4BB4-BD1D-E68CCC0AD44E}"/>
              </c:ext>
            </c:extLst>
          </c:dPt>
          <c:dPt>
            <c:idx val="1"/>
            <c:invertIfNegative val="0"/>
            <c:bubble3D val="0"/>
            <c:spPr>
              <a:solidFill>
                <a:srgbClr val="00B050"/>
              </a:solidFill>
              <a:ln>
                <a:solidFill>
                  <a:srgbClr val="237AAC"/>
                </a:solidFill>
              </a:ln>
            </c:spPr>
            <c:extLst>
              <c:ext xmlns:c16="http://schemas.microsoft.com/office/drawing/2014/chart" uri="{C3380CC4-5D6E-409C-BE32-E72D297353CC}">
                <c16:uniqueId val="{00000003-AFD0-4BB4-BD1D-E68CCC0AD44E}"/>
              </c:ext>
            </c:extLst>
          </c:dPt>
          <c:dPt>
            <c:idx val="2"/>
            <c:invertIfNegative val="0"/>
            <c:bubble3D val="0"/>
            <c:spPr>
              <a:solidFill>
                <a:srgbClr val="FFFF00"/>
              </a:solidFill>
              <a:ln>
                <a:solidFill>
                  <a:srgbClr val="237AAC"/>
                </a:solidFill>
              </a:ln>
            </c:spPr>
            <c:extLst>
              <c:ext xmlns:c16="http://schemas.microsoft.com/office/drawing/2014/chart" uri="{C3380CC4-5D6E-409C-BE32-E72D297353CC}">
                <c16:uniqueId val="{00000005-AFD0-4BB4-BD1D-E68CCC0AD44E}"/>
              </c:ext>
            </c:extLst>
          </c:dPt>
          <c:dPt>
            <c:idx val="3"/>
            <c:invertIfNegative val="0"/>
            <c:bubble3D val="0"/>
            <c:spPr>
              <a:solidFill>
                <a:srgbClr val="FF0000"/>
              </a:solidFill>
              <a:ln>
                <a:solidFill>
                  <a:srgbClr val="237AAC"/>
                </a:solidFill>
              </a:ln>
            </c:spPr>
            <c:extLst>
              <c:ext xmlns:c16="http://schemas.microsoft.com/office/drawing/2014/chart" uri="{C3380CC4-5D6E-409C-BE32-E72D297353CC}">
                <c16:uniqueId val="{00000007-AFD0-4BB4-BD1D-E68CCC0AD44E}"/>
              </c:ext>
            </c:extLst>
          </c:dPt>
          <c:cat>
            <c:strRef>
              <c:f>Sheet1!$A$2:$A$5</c:f>
              <c:strCache>
                <c:ptCount val="4"/>
                <c:pt idx="0">
                  <c:v>Food</c:v>
                </c:pt>
                <c:pt idx="1">
                  <c:v>Sex</c:v>
                </c:pt>
                <c:pt idx="2">
                  <c:v>Cocaine</c:v>
                </c:pt>
                <c:pt idx="3">
                  <c:v>Meth</c:v>
                </c:pt>
              </c:strCache>
            </c:strRef>
          </c:cat>
          <c:val>
            <c:numRef>
              <c:f>Sheet1!$B$2:$B$5</c:f>
              <c:numCache>
                <c:formatCode>General</c:formatCode>
                <c:ptCount val="4"/>
                <c:pt idx="0">
                  <c:v>100</c:v>
                </c:pt>
                <c:pt idx="1">
                  <c:v>150</c:v>
                </c:pt>
                <c:pt idx="2">
                  <c:v>350</c:v>
                </c:pt>
                <c:pt idx="3">
                  <c:v>1100</c:v>
                </c:pt>
              </c:numCache>
            </c:numRef>
          </c:val>
          <c:extLst>
            <c:ext xmlns:c16="http://schemas.microsoft.com/office/drawing/2014/chart" uri="{C3380CC4-5D6E-409C-BE32-E72D297353CC}">
              <c16:uniqueId val="{00000008-AFD0-4BB4-BD1D-E68CCC0AD44E}"/>
            </c:ext>
          </c:extLst>
        </c:ser>
        <c:dLbls>
          <c:showLegendKey val="0"/>
          <c:showVal val="0"/>
          <c:showCatName val="0"/>
          <c:showSerName val="0"/>
          <c:showPercent val="0"/>
          <c:showBubbleSize val="0"/>
        </c:dLbls>
        <c:gapWidth val="150"/>
        <c:axId val="272723800"/>
        <c:axId val="272724192"/>
      </c:barChart>
      <c:catAx>
        <c:axId val="272723800"/>
        <c:scaling>
          <c:orientation val="minMax"/>
        </c:scaling>
        <c:delete val="0"/>
        <c:axPos val="b"/>
        <c:numFmt formatCode="General" sourceLinked="0"/>
        <c:majorTickMark val="out"/>
        <c:minorTickMark val="none"/>
        <c:tickLblPos val="nextTo"/>
        <c:crossAx val="272724192"/>
        <c:crosses val="autoZero"/>
        <c:auto val="1"/>
        <c:lblAlgn val="ctr"/>
        <c:lblOffset val="100"/>
        <c:noMultiLvlLbl val="0"/>
      </c:catAx>
      <c:valAx>
        <c:axId val="272724192"/>
        <c:scaling>
          <c:orientation val="minMax"/>
        </c:scaling>
        <c:delete val="0"/>
        <c:axPos val="l"/>
        <c:majorGridlines/>
        <c:numFmt formatCode="General" sourceLinked="1"/>
        <c:majorTickMark val="out"/>
        <c:minorTickMark val="none"/>
        <c:tickLblPos val="nextTo"/>
        <c:crossAx val="272723800"/>
        <c:crosses val="autoZero"/>
        <c:crossBetween val="between"/>
      </c:valAx>
      <c:spPr>
        <a:noFill/>
        <a:ln w="25362">
          <a:noFill/>
        </a:ln>
      </c:spPr>
    </c:plotArea>
    <c:legend>
      <c:legendPos val="r"/>
      <c:layout>
        <c:manualLayout>
          <c:xMode val="edge"/>
          <c:yMode val="edge"/>
          <c:x val="0.85441527446300713"/>
          <c:y val="0.34599999999999997"/>
          <c:w val="0.13484486873508353"/>
          <c:h val="0.308"/>
        </c:manualLayout>
      </c:layout>
      <c:overlay val="0"/>
    </c:legend>
    <c:plotVisOnly val="1"/>
    <c:dispBlanksAs val="gap"/>
    <c:showDLblsOverMax val="0"/>
  </c:chart>
  <c:spPr>
    <a:noFill/>
  </c:spPr>
  <c:txPr>
    <a:bodyPr/>
    <a:lstStyle/>
    <a:p>
      <a:pPr>
        <a:defRPr sz="1796"/>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0.70164</cdr:x>
      <cdr:y>0.11173</cdr:y>
    </cdr:from>
    <cdr:to>
      <cdr:x>0.79743</cdr:x>
      <cdr:y>0.90028</cdr:y>
    </cdr:to>
    <cdr:sp macro="" textlink="">
      <cdr:nvSpPr>
        <cdr:cNvPr id="2" name="Rectangle 1"/>
        <cdr:cNvSpPr/>
      </cdr:nvSpPr>
      <cdr:spPr bwMode="auto">
        <a:xfrm xmlns:a="http://schemas.openxmlformats.org/drawingml/2006/main">
          <a:off x="5588000" y="539750"/>
          <a:ext cx="762000" cy="3733800"/>
        </a:xfrm>
        <a:prstGeom xmlns:a="http://schemas.openxmlformats.org/drawingml/2006/main" prst="rect">
          <a:avLst/>
        </a:prstGeom>
        <a:solidFill xmlns:a="http://schemas.openxmlformats.org/drawingml/2006/main">
          <a:schemeClr val="bg1"/>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A94A860-8EE6-48E5-85A3-DFB6A12D363E}" type="datetimeFigureOut">
              <a:rPr lang="en-US" smtClean="0"/>
              <a:pPr/>
              <a:t>6/14/2020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046F4CD-813B-4172-9B4A-F1609CA4B48E}" type="slidenum">
              <a:rPr lang="en-US" smtClean="0"/>
              <a:pPr/>
              <a:t>‹#›</a:t>
            </a:fld>
            <a:endParaRPr lang="en-US"/>
          </a:p>
        </p:txBody>
      </p:sp>
    </p:spTree>
    <p:extLst>
      <p:ext uri="{BB962C8B-B14F-4D97-AF65-F5344CB8AC3E}">
        <p14:creationId xmlns:p14="http://schemas.microsoft.com/office/powerpoint/2010/main" val="1172922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38145" cy="465743"/>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defTabSz="931726">
              <a:defRPr sz="1200">
                <a:latin typeface="Arial" charset="0"/>
              </a:defRPr>
            </a:lvl1pPr>
          </a:lstStyle>
          <a:p>
            <a:pPr>
              <a:defRPr/>
            </a:pPr>
            <a:endParaRPr lang="en-US"/>
          </a:p>
        </p:txBody>
      </p:sp>
      <p:sp>
        <p:nvSpPr>
          <p:cNvPr id="35843" name="Rectangle 3"/>
          <p:cNvSpPr>
            <a:spLocks noGrp="1" noChangeArrowheads="1"/>
          </p:cNvSpPr>
          <p:nvPr>
            <p:ph type="dt" idx="1"/>
          </p:nvPr>
        </p:nvSpPr>
        <p:spPr bwMode="auto">
          <a:xfrm>
            <a:off x="3972257" y="0"/>
            <a:ext cx="3038144" cy="465743"/>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r" defTabSz="931726">
              <a:defRPr sz="1200">
                <a:latin typeface="Arial"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935634" y="4416098"/>
            <a:ext cx="5139134" cy="4183995"/>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830658"/>
            <a:ext cx="3038145" cy="465742"/>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defTabSz="931726">
              <a:defRPr sz="1200">
                <a:latin typeface="Arial" charset="0"/>
              </a:defRPr>
            </a:lvl1pPr>
          </a:lstStyle>
          <a:p>
            <a:pPr>
              <a:defRPr/>
            </a:pPr>
            <a:endParaRPr lang="en-US"/>
          </a:p>
        </p:txBody>
      </p:sp>
      <p:sp>
        <p:nvSpPr>
          <p:cNvPr id="35847" name="Rectangle 7"/>
          <p:cNvSpPr>
            <a:spLocks noGrp="1" noChangeArrowheads="1"/>
          </p:cNvSpPr>
          <p:nvPr>
            <p:ph type="sldNum" sz="quarter" idx="5"/>
          </p:nvPr>
        </p:nvSpPr>
        <p:spPr bwMode="auto">
          <a:xfrm>
            <a:off x="3972257" y="8830658"/>
            <a:ext cx="3038144" cy="465742"/>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r" defTabSz="930356">
              <a:defRPr sz="1200" smtClean="0"/>
            </a:lvl1pPr>
          </a:lstStyle>
          <a:p>
            <a:pPr>
              <a:defRPr/>
            </a:pPr>
            <a:fld id="{090709D8-D606-4678-AC25-DA3BA482CEBD}" type="slidenum">
              <a:rPr lang="en-US" altLang="en-US"/>
              <a:pPr>
                <a:defRPr/>
              </a:pPr>
              <a:t>‹#›</a:t>
            </a:fld>
            <a:endParaRPr lang="en-US" altLang="en-US"/>
          </a:p>
        </p:txBody>
      </p:sp>
    </p:spTree>
    <p:extLst>
      <p:ext uri="{BB962C8B-B14F-4D97-AF65-F5344CB8AC3E}">
        <p14:creationId xmlns:p14="http://schemas.microsoft.com/office/powerpoint/2010/main" val="1913424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a:defRPr sz="2300">
                <a:solidFill>
                  <a:schemeClr val="tx1"/>
                </a:solidFill>
                <a:latin typeface="Arial" charset="0"/>
                <a:ea typeface="ヒラギノ角ゴ Pro W3" pitchFamily="1" charset="-128"/>
              </a:defRPr>
            </a:lvl1pPr>
            <a:lvl2pPr marL="702756" indent="-270291" defTabSz="912983">
              <a:defRPr sz="2300">
                <a:solidFill>
                  <a:schemeClr val="tx1"/>
                </a:solidFill>
                <a:latin typeface="Arial" charset="0"/>
                <a:ea typeface="ヒラギノ角ゴ Pro W3" pitchFamily="1" charset="-128"/>
              </a:defRPr>
            </a:lvl2pPr>
            <a:lvl3pPr marL="1081164" indent="-216233" defTabSz="912983">
              <a:defRPr sz="2300">
                <a:solidFill>
                  <a:schemeClr val="tx1"/>
                </a:solidFill>
                <a:latin typeface="Arial" charset="0"/>
                <a:ea typeface="ヒラギノ角ゴ Pro W3" pitchFamily="1" charset="-128"/>
              </a:defRPr>
            </a:lvl3pPr>
            <a:lvl4pPr marL="1513629" indent="-216233" defTabSz="912983">
              <a:defRPr sz="2300">
                <a:solidFill>
                  <a:schemeClr val="tx1"/>
                </a:solidFill>
                <a:latin typeface="Arial" charset="0"/>
                <a:ea typeface="ヒラギノ角ゴ Pro W3" pitchFamily="1" charset="-128"/>
              </a:defRPr>
            </a:lvl4pPr>
            <a:lvl5pPr marL="1946095" indent="-216233" defTabSz="912983">
              <a:defRPr sz="2300">
                <a:solidFill>
                  <a:schemeClr val="tx1"/>
                </a:solidFill>
                <a:latin typeface="Arial" charset="0"/>
                <a:ea typeface="ヒラギノ角ゴ Pro W3" pitchFamily="1" charset="-128"/>
              </a:defRPr>
            </a:lvl5pPr>
            <a:lvl6pPr marL="2378560" indent="-216233" defTabSz="912983" eaLnBrk="0" fontAlgn="base" hangingPunct="0">
              <a:spcBef>
                <a:spcPct val="0"/>
              </a:spcBef>
              <a:spcAft>
                <a:spcPct val="0"/>
              </a:spcAft>
              <a:defRPr sz="2300">
                <a:solidFill>
                  <a:schemeClr val="tx1"/>
                </a:solidFill>
                <a:latin typeface="Arial" charset="0"/>
                <a:ea typeface="ヒラギノ角ゴ Pro W3" pitchFamily="1" charset="-128"/>
              </a:defRPr>
            </a:lvl6pPr>
            <a:lvl7pPr marL="2811026" indent="-216233" defTabSz="912983" eaLnBrk="0" fontAlgn="base" hangingPunct="0">
              <a:spcBef>
                <a:spcPct val="0"/>
              </a:spcBef>
              <a:spcAft>
                <a:spcPct val="0"/>
              </a:spcAft>
              <a:defRPr sz="2300">
                <a:solidFill>
                  <a:schemeClr val="tx1"/>
                </a:solidFill>
                <a:latin typeface="Arial" charset="0"/>
                <a:ea typeface="ヒラギノ角ゴ Pro W3" pitchFamily="1" charset="-128"/>
              </a:defRPr>
            </a:lvl7pPr>
            <a:lvl8pPr marL="3243491" indent="-216233" defTabSz="912983" eaLnBrk="0" fontAlgn="base" hangingPunct="0">
              <a:spcBef>
                <a:spcPct val="0"/>
              </a:spcBef>
              <a:spcAft>
                <a:spcPct val="0"/>
              </a:spcAft>
              <a:defRPr sz="2300">
                <a:solidFill>
                  <a:schemeClr val="tx1"/>
                </a:solidFill>
                <a:latin typeface="Arial" charset="0"/>
                <a:ea typeface="ヒラギノ角ゴ Pro W3" pitchFamily="1" charset="-128"/>
              </a:defRPr>
            </a:lvl8pPr>
            <a:lvl9pPr marL="3675957" indent="-216233" defTabSz="912983" eaLnBrk="0" fontAlgn="base" hangingPunct="0">
              <a:spcBef>
                <a:spcPct val="0"/>
              </a:spcBef>
              <a:spcAft>
                <a:spcPct val="0"/>
              </a:spcAft>
              <a:defRPr sz="2300">
                <a:solidFill>
                  <a:schemeClr val="tx1"/>
                </a:solidFill>
                <a:latin typeface="Arial" charset="0"/>
                <a:ea typeface="ヒラギノ角ゴ Pro W3" pitchFamily="1" charset="-128"/>
              </a:defRPr>
            </a:lvl9pPr>
          </a:lstStyle>
          <a:p>
            <a:pPr marL="0" marR="0" lvl="0" indent="0" algn="r" defTabSz="912983" rtl="0" eaLnBrk="1" fontAlgn="base" latinLnBrk="0" hangingPunct="1">
              <a:lnSpc>
                <a:spcPct val="100000"/>
              </a:lnSpc>
              <a:spcBef>
                <a:spcPct val="0"/>
              </a:spcBef>
              <a:spcAft>
                <a:spcPct val="0"/>
              </a:spcAft>
              <a:buClrTx/>
              <a:buSzTx/>
              <a:buFontTx/>
              <a:buNone/>
              <a:tabLst/>
              <a:defRPr/>
            </a:pPr>
            <a:fld id="{B5C616C7-4632-4DB9-A2D4-6D49ACAC7F22}" type="slidenum">
              <a:rPr kumimoji="0" lang="en-US" altLang="en-US" sz="1100" b="0" i="0" u="none" strike="noStrike" kern="1200" cap="none" spc="0" normalizeH="0" baseline="0" noProof="0">
                <a:ln>
                  <a:noFill/>
                </a:ln>
                <a:solidFill>
                  <a:prstClr val="black"/>
                </a:solidFill>
                <a:effectLst/>
                <a:uLnTx/>
                <a:uFillTx/>
                <a:latin typeface="Arial" charset="0"/>
                <a:ea typeface="ヒラギノ角ゴ Pro W3" pitchFamily="1" charset="-128"/>
                <a:cs typeface="+mn-cs"/>
              </a:rPr>
              <a:pPr marL="0" marR="0" lvl="0" indent="0" algn="r" defTabSz="912983" rtl="0" eaLnBrk="1" fontAlgn="base" latinLnBrk="0" hangingPunct="1">
                <a:lnSpc>
                  <a:spcPct val="100000"/>
                </a:lnSpc>
                <a:spcBef>
                  <a:spcPct val="0"/>
                </a:spcBef>
                <a:spcAft>
                  <a:spcPct val="0"/>
                </a:spcAft>
                <a:buClrTx/>
                <a:buSzTx/>
                <a:buFontTx/>
                <a:buNone/>
                <a:tabLst/>
                <a:defRPr/>
              </a:pPr>
              <a:t>2</a:t>
            </a:fld>
            <a:endParaRPr kumimoji="0" lang="en-US" altLang="en-US" sz="1100" b="0" i="0" u="none" strike="noStrike" kern="1200" cap="none" spc="0" normalizeH="0" baseline="0" noProof="0">
              <a:ln>
                <a:noFill/>
              </a:ln>
              <a:solidFill>
                <a:prstClr val="black"/>
              </a:solidFill>
              <a:effectLst/>
              <a:uLnTx/>
              <a:uFillTx/>
              <a:latin typeface="Arial" charset="0"/>
              <a:ea typeface="ヒラギノ角ゴ Pro W3" pitchFamily="1" charset="-128"/>
              <a:cs typeface="+mn-cs"/>
            </a:endParaRPr>
          </a:p>
        </p:txBody>
      </p:sp>
    </p:spTree>
    <p:extLst>
      <p:ext uri="{BB962C8B-B14F-4D97-AF65-F5344CB8AC3E}">
        <p14:creationId xmlns:p14="http://schemas.microsoft.com/office/powerpoint/2010/main" val="1875292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answer this question. </a:t>
            </a:r>
          </a:p>
        </p:txBody>
      </p:sp>
      <p:sp>
        <p:nvSpPr>
          <p:cNvPr id="4" name="Slide Number Placeholder 3"/>
          <p:cNvSpPr>
            <a:spLocks noGrp="1"/>
          </p:cNvSpPr>
          <p:nvPr>
            <p:ph type="sldNum" sz="quarter" idx="5"/>
          </p:nvPr>
        </p:nvSpPr>
        <p:spPr/>
        <p:txBody>
          <a:bodyPr/>
          <a:lstStyle/>
          <a:p>
            <a:pPr>
              <a:defRPr/>
            </a:pPr>
            <a:fld id="{090709D8-D606-4678-AC25-DA3BA482CEBD}" type="slidenum">
              <a:rPr lang="en-US" altLang="en-US" smtClean="0"/>
              <a:pPr>
                <a:defRPr/>
              </a:pPr>
              <a:t>13</a:t>
            </a:fld>
            <a:endParaRPr lang="en-US" altLang="en-US"/>
          </a:p>
        </p:txBody>
      </p:sp>
    </p:spTree>
    <p:extLst>
      <p:ext uri="{BB962C8B-B14F-4D97-AF65-F5344CB8AC3E}">
        <p14:creationId xmlns:p14="http://schemas.microsoft.com/office/powerpoint/2010/main" val="2643180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 order to answer this question, we must learn about another part of the brain known as the limbic system. The limbic system is located deep inside the brain protected by the myelinated lobes. The limbic system does two major things for us: 1) it is where all fight or flight, survival responses emanate from and 2) it is where all pleasurable experiences begin and end.</a:t>
            </a:r>
          </a:p>
        </p:txBody>
      </p:sp>
    </p:spTree>
    <p:extLst>
      <p:ext uri="{BB962C8B-B14F-4D97-AF65-F5344CB8AC3E}">
        <p14:creationId xmlns:p14="http://schemas.microsoft.com/office/powerpoint/2010/main" val="2266647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Now let's talk about the pleasure system. We cannot mention pleasure unless we mention the neurotransmitter dopamine. Dopamine makes you feel calm and happy when you've done something good for your survival that's why they say its signals salience. If something in your environment is good for your survival, it is salient and your limbic system acts as a feedback loop to let you know when you need to engage in a behavior that will keep you alive. Let me give you some examples.</a:t>
            </a:r>
          </a:p>
        </p:txBody>
      </p:sp>
    </p:spTree>
    <p:extLst>
      <p:ext uri="{BB962C8B-B14F-4D97-AF65-F5344CB8AC3E}">
        <p14:creationId xmlns:p14="http://schemas.microsoft.com/office/powerpoint/2010/main" val="1474889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what it looks like when the brain feels pleasure. It appears almost exactly like when the brain feels fear but for a completely different reason . Now, the brain thanks that you have done what you needed to do to survive therefore shutting off the frontal lobes because you don't need to think and plan anymore . You can just sit back and relax. An example might be how you feel after overeating on Thanksgiving Day. That wonderful ‘food coma/ feeling is actually an influx of dopamine in your limbic system making you feel calm and happy because you will keep yourself alive for the next 6-8 hours. It is OK to do this to yourself once in awhile however, what if you are an adolescent growing your frontal lobes? If your frontal lobes are off because of drug or alcohol use, do your frontal lobes get to grow? The answer is ‘no’ and it is called Arrested Development.</a:t>
            </a:r>
          </a:p>
        </p:txBody>
      </p:sp>
    </p:spTree>
    <p:extLst>
      <p:ext uri="{BB962C8B-B14F-4D97-AF65-F5344CB8AC3E}">
        <p14:creationId xmlns:p14="http://schemas.microsoft.com/office/powerpoint/2010/main" val="160198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If you began using drugs and alcohol at age 12 and do not stop until age 20 and then had a picture taken of your brain, it would not look like the normal healthy brain of a 20-year-old. It may look more like the frontal lobe of a 16-year-old or maybe even at 12, 13 or 14-year-old depending upon how consistent your use was. </a:t>
            </a:r>
          </a:p>
        </p:txBody>
      </p:sp>
    </p:spTree>
    <p:extLst>
      <p:ext uri="{BB962C8B-B14F-4D97-AF65-F5344CB8AC3E}">
        <p14:creationId xmlns:p14="http://schemas.microsoft.com/office/powerpoint/2010/main" val="2549188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972257" y="8830658"/>
            <a:ext cx="3038144" cy="46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defTabSz="931863">
              <a:defRPr sz="2400">
                <a:solidFill>
                  <a:schemeClr val="tx1"/>
                </a:solidFill>
                <a:latin typeface="Arial" panose="020B0604020202020204" pitchFamily="34" charset="0"/>
                <a:ea typeface="ヒラギノ角ゴ Pro W3" pitchFamily="1" charset="-128"/>
              </a:defRPr>
            </a:lvl1pPr>
            <a:lvl2pPr marL="742950" indent="-285750" defTabSz="931863">
              <a:defRPr sz="2400">
                <a:solidFill>
                  <a:schemeClr val="tx1"/>
                </a:solidFill>
                <a:latin typeface="Arial" panose="020B0604020202020204" pitchFamily="34" charset="0"/>
                <a:ea typeface="ヒラギノ角ゴ Pro W3" pitchFamily="1" charset="-128"/>
              </a:defRPr>
            </a:lvl2pPr>
            <a:lvl3pPr marL="1143000" indent="-228600" defTabSz="931863">
              <a:defRPr sz="2400">
                <a:solidFill>
                  <a:schemeClr val="tx1"/>
                </a:solidFill>
                <a:latin typeface="Arial" panose="020B0604020202020204" pitchFamily="34" charset="0"/>
                <a:ea typeface="ヒラギノ角ゴ Pro W3" pitchFamily="1" charset="-128"/>
              </a:defRPr>
            </a:lvl3pPr>
            <a:lvl4pPr marL="1600200" indent="-228600" defTabSz="931863">
              <a:defRPr sz="2400">
                <a:solidFill>
                  <a:schemeClr val="tx1"/>
                </a:solidFill>
                <a:latin typeface="Arial" panose="020B0604020202020204" pitchFamily="34" charset="0"/>
                <a:ea typeface="ヒラギノ角ゴ Pro W3" pitchFamily="1" charset="-128"/>
              </a:defRPr>
            </a:lvl4pPr>
            <a:lvl5pPr marL="2057400" indent="-228600" defTabSz="931863">
              <a:defRPr sz="2400">
                <a:solidFill>
                  <a:schemeClr val="tx1"/>
                </a:solidFill>
                <a:latin typeface="Arial" panose="020B0604020202020204" pitchFamily="34" charset="0"/>
                <a:ea typeface="ヒラギノ角ゴ Pro W3" pitchFamily="1"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lgn="r" eaLnBrk="1" hangingPunct="1"/>
            <a:fld id="{AE0C4ED9-447B-48D4-938E-2FB18932CA37}" type="slidenum">
              <a:rPr lang="en-US" altLang="en-US" sz="1200">
                <a:latin typeface="Helvetica Neue Bold Condensed" pitchFamily="-107" charset="0"/>
                <a:ea typeface="MS PGothic" panose="020B0600070205080204" pitchFamily="34" charset="-128"/>
              </a:rPr>
              <a:pPr algn="r" eaLnBrk="1" hangingPunct="1"/>
              <a:t>19</a:t>
            </a:fld>
            <a:endParaRPr lang="en-US" altLang="en-US" sz="1200">
              <a:latin typeface="Helvetica Neue Bold Condensed" pitchFamily="-107" charset="0"/>
              <a:ea typeface="MS PGothic" panose="020B0600070205080204" pitchFamily="34" charset="-128"/>
            </a:endParaRPr>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rPr>
              <a:t>There are many substances that can increase dopamine levels and thus become addictive. </a:t>
            </a:r>
          </a:p>
        </p:txBody>
      </p:sp>
    </p:spTree>
    <p:extLst>
      <p:ext uri="{BB962C8B-B14F-4D97-AF65-F5344CB8AC3E}">
        <p14:creationId xmlns:p14="http://schemas.microsoft.com/office/powerpoint/2010/main" val="2491729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972257" y="8830658"/>
            <a:ext cx="3038144" cy="46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defTabSz="931863">
              <a:defRPr sz="2400">
                <a:solidFill>
                  <a:schemeClr val="tx1"/>
                </a:solidFill>
                <a:latin typeface="Arial" panose="020B0604020202020204" pitchFamily="34" charset="0"/>
                <a:ea typeface="ヒラギノ角ゴ Pro W3" pitchFamily="1" charset="-128"/>
              </a:defRPr>
            </a:lvl1pPr>
            <a:lvl2pPr marL="742950" indent="-285750" defTabSz="931863">
              <a:defRPr sz="2400">
                <a:solidFill>
                  <a:schemeClr val="tx1"/>
                </a:solidFill>
                <a:latin typeface="Arial" panose="020B0604020202020204" pitchFamily="34" charset="0"/>
                <a:ea typeface="ヒラギノ角ゴ Pro W3" pitchFamily="1" charset="-128"/>
              </a:defRPr>
            </a:lvl2pPr>
            <a:lvl3pPr marL="1143000" indent="-228600" defTabSz="931863">
              <a:defRPr sz="2400">
                <a:solidFill>
                  <a:schemeClr val="tx1"/>
                </a:solidFill>
                <a:latin typeface="Arial" panose="020B0604020202020204" pitchFamily="34" charset="0"/>
                <a:ea typeface="ヒラギノ角ゴ Pro W3" pitchFamily="1" charset="-128"/>
              </a:defRPr>
            </a:lvl3pPr>
            <a:lvl4pPr marL="1600200" indent="-228600" defTabSz="931863">
              <a:defRPr sz="2400">
                <a:solidFill>
                  <a:schemeClr val="tx1"/>
                </a:solidFill>
                <a:latin typeface="Arial" panose="020B0604020202020204" pitchFamily="34" charset="0"/>
                <a:ea typeface="ヒラギノ角ゴ Pro W3" pitchFamily="1" charset="-128"/>
              </a:defRPr>
            </a:lvl4pPr>
            <a:lvl5pPr marL="2057400" indent="-228600" defTabSz="931863">
              <a:defRPr sz="2400">
                <a:solidFill>
                  <a:schemeClr val="tx1"/>
                </a:solidFill>
                <a:latin typeface="Arial" panose="020B0604020202020204" pitchFamily="34" charset="0"/>
                <a:ea typeface="ヒラギノ角ゴ Pro W3" pitchFamily="1"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lgn="r" eaLnBrk="1" hangingPunct="1"/>
            <a:fld id="{F067EEAF-F970-4848-9698-B32CB300755A}" type="slidenum">
              <a:rPr lang="en-US" altLang="en-US" sz="1200">
                <a:latin typeface="Helvetica Neue Bold Condensed" pitchFamily="-107" charset="0"/>
                <a:ea typeface="MS PGothic" panose="020B0600070205080204" pitchFamily="34" charset="-128"/>
              </a:rPr>
              <a:pPr algn="r" eaLnBrk="1" hangingPunct="1"/>
              <a:t>20</a:t>
            </a:fld>
            <a:endParaRPr lang="en-US" altLang="en-US" sz="1200">
              <a:latin typeface="Helvetica Neue Bold Condensed" pitchFamily="-107" charset="0"/>
              <a:ea typeface="MS PGothic" panose="020B0600070205080204" pitchFamily="34" charset="-128"/>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rPr>
              <a:t>There are also many behaviors that can increase dopamine levels and thus also become addictive.</a:t>
            </a:r>
          </a:p>
        </p:txBody>
      </p:sp>
    </p:spTree>
    <p:extLst>
      <p:ext uri="{BB962C8B-B14F-4D97-AF65-F5344CB8AC3E}">
        <p14:creationId xmlns:p14="http://schemas.microsoft.com/office/powerpoint/2010/main" val="65915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972257" y="8830658"/>
            <a:ext cx="3038144" cy="46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defTabSz="931863">
              <a:defRPr sz="2400">
                <a:solidFill>
                  <a:schemeClr val="tx1"/>
                </a:solidFill>
                <a:latin typeface="Arial" panose="020B0604020202020204" pitchFamily="34" charset="0"/>
                <a:ea typeface="ヒラギノ角ゴ Pro W3" pitchFamily="1" charset="-128"/>
              </a:defRPr>
            </a:lvl1pPr>
            <a:lvl2pPr marL="742950" indent="-285750" defTabSz="931863">
              <a:defRPr sz="2400">
                <a:solidFill>
                  <a:schemeClr val="tx1"/>
                </a:solidFill>
                <a:latin typeface="Arial" panose="020B0604020202020204" pitchFamily="34" charset="0"/>
                <a:ea typeface="ヒラギノ角ゴ Pro W3" pitchFamily="1" charset="-128"/>
              </a:defRPr>
            </a:lvl2pPr>
            <a:lvl3pPr marL="1143000" indent="-228600" defTabSz="931863">
              <a:defRPr sz="2400">
                <a:solidFill>
                  <a:schemeClr val="tx1"/>
                </a:solidFill>
                <a:latin typeface="Arial" panose="020B0604020202020204" pitchFamily="34" charset="0"/>
                <a:ea typeface="ヒラギノ角ゴ Pro W3" pitchFamily="1" charset="-128"/>
              </a:defRPr>
            </a:lvl3pPr>
            <a:lvl4pPr marL="1600200" indent="-228600" defTabSz="931863">
              <a:defRPr sz="2400">
                <a:solidFill>
                  <a:schemeClr val="tx1"/>
                </a:solidFill>
                <a:latin typeface="Arial" panose="020B0604020202020204" pitchFamily="34" charset="0"/>
                <a:ea typeface="ヒラギノ角ゴ Pro W3" pitchFamily="1" charset="-128"/>
              </a:defRPr>
            </a:lvl4pPr>
            <a:lvl5pPr marL="2057400" indent="-228600" defTabSz="931863">
              <a:defRPr sz="2400">
                <a:solidFill>
                  <a:schemeClr val="tx1"/>
                </a:solidFill>
                <a:latin typeface="Arial" panose="020B0604020202020204" pitchFamily="34" charset="0"/>
                <a:ea typeface="ヒラギノ角ゴ Pro W3" pitchFamily="1"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lgn="r" eaLnBrk="1" hangingPunct="1"/>
            <a:fld id="{9355DC0C-4CA6-4DC3-B4F6-EA8A9E743037}" type="slidenum">
              <a:rPr lang="en-US" altLang="en-US" sz="1200">
                <a:latin typeface="Helvetica Neue Bold Condensed" pitchFamily="-107" charset="0"/>
                <a:ea typeface="MS PGothic" panose="020B0600070205080204" pitchFamily="34" charset="-128"/>
              </a:rPr>
              <a:pPr algn="r" eaLnBrk="1" hangingPunct="1"/>
              <a:t>21</a:t>
            </a:fld>
            <a:endParaRPr lang="en-US" altLang="en-US" sz="1200">
              <a:latin typeface="Helvetica Neue Bold Condensed" pitchFamily="-107" charset="0"/>
              <a:ea typeface="MS PGothic" panose="020B0600070205080204" pitchFamily="34" charset="-128"/>
            </a:endParaRPr>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rPr>
              <a:t>When dopamine surges, so does another neurotransmitter called glutamate . Glutamate helps form memories. When dopamine surges glutamate will help your brain remember what is good for your survival so that you will do it again. However, this learning process is hijacked by substances that spike dopamine too high. When addiction occurs, the memory for the substance is strong and can lead to triggers. Because of glutamate, annex sometimes get triggered to use when there around places or People that they used to use with. </a:t>
            </a:r>
          </a:p>
        </p:txBody>
      </p:sp>
    </p:spTree>
    <p:extLst>
      <p:ext uri="{BB962C8B-B14F-4D97-AF65-F5344CB8AC3E}">
        <p14:creationId xmlns:p14="http://schemas.microsoft.com/office/powerpoint/2010/main" val="1042800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addiction process occurs in limbic system between the nucleus accumbens and the ventral tegmental area. Once these areas have seen structural changes caused by too much dopamine, they send a signal to the prefrontal cortex. This signal causes the addict to emotionally attach to the substance creating a psychological addiction to match the physical addiction.</a:t>
            </a:r>
          </a:p>
        </p:txBody>
      </p:sp>
      <p:sp>
        <p:nvSpPr>
          <p:cNvPr id="4" name="Slide Number Placeholder 3"/>
          <p:cNvSpPr>
            <a:spLocks noGrp="1"/>
          </p:cNvSpPr>
          <p:nvPr>
            <p:ph type="sldNum" sz="quarter" idx="5"/>
          </p:nvPr>
        </p:nvSpPr>
        <p:spPr/>
        <p:txBody>
          <a:bodyPr/>
          <a:lstStyle/>
          <a:p>
            <a:pPr>
              <a:defRPr/>
            </a:pPr>
            <a:fld id="{090709D8-D606-4678-AC25-DA3BA482CEBD}" type="slidenum">
              <a:rPr lang="en-US" altLang="en-US" smtClean="0"/>
              <a:pPr>
                <a:defRPr/>
              </a:pPr>
              <a:t>22</a:t>
            </a:fld>
            <a:endParaRPr lang="en-US" altLang="en-US"/>
          </a:p>
        </p:txBody>
      </p:sp>
    </p:spTree>
    <p:extLst>
      <p:ext uri="{BB962C8B-B14F-4D97-AF65-F5344CB8AC3E}">
        <p14:creationId xmlns:p14="http://schemas.microsoft.com/office/powerpoint/2010/main" val="3436441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memory and attachment once formed for drugs is very strong. This PET scan is part of a scientific study that compared recovering addicts, who had stopped using cocaine, with people who had no history of cocaine use. The study hoped to determine what parts of the brain are activated when drugs are craved. For this study, brain scans were performed while subjects watched two videos. The first video, a nondrug presentation, showed nature images - mountains, rivers, animals, flowers, trees. The second video showed cocaine and drug paraphernalia, such as pipes, needles, matches, and other items familiar to addicts.</a:t>
            </a:r>
          </a:p>
          <a:p>
            <a:endParaRPr lang="en-US" altLang="en-US" dirty="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56">
              <a:defRPr sz="2300">
                <a:solidFill>
                  <a:schemeClr val="tx1"/>
                </a:solidFill>
                <a:latin typeface="Arial" panose="020B0604020202020204" pitchFamily="34" charset="0"/>
                <a:ea typeface="ヒラギノ角ゴ Pro W3" pitchFamily="1" charset="-128"/>
              </a:defRPr>
            </a:lvl1pPr>
            <a:lvl2pPr marL="716130" indent="-275434" defTabSz="930356">
              <a:defRPr sz="2300">
                <a:solidFill>
                  <a:schemeClr val="tx1"/>
                </a:solidFill>
                <a:latin typeface="Arial" panose="020B0604020202020204" pitchFamily="34" charset="0"/>
                <a:ea typeface="ヒラギノ角ゴ Pro W3" pitchFamily="1" charset="-128"/>
              </a:defRPr>
            </a:lvl2pPr>
            <a:lvl3pPr marL="1101738" indent="-220348" defTabSz="930356">
              <a:defRPr sz="2300">
                <a:solidFill>
                  <a:schemeClr val="tx1"/>
                </a:solidFill>
                <a:latin typeface="Arial" panose="020B0604020202020204" pitchFamily="34" charset="0"/>
                <a:ea typeface="ヒラギノ角ゴ Pro W3" pitchFamily="1" charset="-128"/>
              </a:defRPr>
            </a:lvl3pPr>
            <a:lvl4pPr marL="1542433" indent="-220348" defTabSz="930356">
              <a:defRPr sz="2300">
                <a:solidFill>
                  <a:schemeClr val="tx1"/>
                </a:solidFill>
                <a:latin typeface="Arial" panose="020B0604020202020204" pitchFamily="34" charset="0"/>
                <a:ea typeface="ヒラギノ角ゴ Pro W3" pitchFamily="1" charset="-128"/>
              </a:defRPr>
            </a:lvl4pPr>
            <a:lvl5pPr marL="1983128" indent="-220348" defTabSz="930356">
              <a:defRPr sz="2300">
                <a:solidFill>
                  <a:schemeClr val="tx1"/>
                </a:solidFill>
                <a:latin typeface="Arial" panose="020B0604020202020204" pitchFamily="34" charset="0"/>
                <a:ea typeface="ヒラギノ角ゴ Pro W3" pitchFamily="1" charset="-128"/>
              </a:defRPr>
            </a:lvl5pPr>
            <a:lvl6pPr marL="2423823"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6pPr>
            <a:lvl7pPr marL="2864518"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7pPr>
            <a:lvl8pPr marL="3305213"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8pPr>
            <a:lvl9pPr marL="3745908"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9pPr>
          </a:lstStyle>
          <a:p>
            <a:fld id="{4A9F9ED5-633C-454C-BC1C-65BC3C8665E2}" type="slidenum">
              <a:rPr lang="en-US" altLang="en-US" sz="1200"/>
              <a:pPr/>
              <a:t>23</a:t>
            </a:fld>
            <a:endParaRPr lang="en-US" altLang="en-US" sz="1200"/>
          </a:p>
        </p:txBody>
      </p:sp>
    </p:spTree>
    <p:extLst>
      <p:ext uri="{BB962C8B-B14F-4D97-AF65-F5344CB8AC3E}">
        <p14:creationId xmlns:p14="http://schemas.microsoft.com/office/powerpoint/2010/main" val="363885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56">
              <a:defRPr sz="2300">
                <a:solidFill>
                  <a:schemeClr val="tx1"/>
                </a:solidFill>
                <a:latin typeface="Arial" panose="020B0604020202020204" pitchFamily="34" charset="0"/>
                <a:ea typeface="ヒラギノ角ゴ Pro W3" pitchFamily="1" charset="-128"/>
              </a:defRPr>
            </a:lvl1pPr>
            <a:lvl2pPr marL="716130" indent="-275434" defTabSz="930356">
              <a:defRPr sz="2300">
                <a:solidFill>
                  <a:schemeClr val="tx1"/>
                </a:solidFill>
                <a:latin typeface="Arial" panose="020B0604020202020204" pitchFamily="34" charset="0"/>
                <a:ea typeface="ヒラギノ角ゴ Pro W3" pitchFamily="1" charset="-128"/>
              </a:defRPr>
            </a:lvl2pPr>
            <a:lvl3pPr marL="1101738" indent="-220348" defTabSz="930356">
              <a:defRPr sz="2300">
                <a:solidFill>
                  <a:schemeClr val="tx1"/>
                </a:solidFill>
                <a:latin typeface="Arial" panose="020B0604020202020204" pitchFamily="34" charset="0"/>
                <a:ea typeface="ヒラギノ角ゴ Pro W3" pitchFamily="1" charset="-128"/>
              </a:defRPr>
            </a:lvl3pPr>
            <a:lvl4pPr marL="1542433" indent="-220348" defTabSz="930356">
              <a:defRPr sz="2300">
                <a:solidFill>
                  <a:schemeClr val="tx1"/>
                </a:solidFill>
                <a:latin typeface="Arial" panose="020B0604020202020204" pitchFamily="34" charset="0"/>
                <a:ea typeface="ヒラギノ角ゴ Pro W3" pitchFamily="1" charset="-128"/>
              </a:defRPr>
            </a:lvl4pPr>
            <a:lvl5pPr marL="1983128" indent="-220348" defTabSz="930356">
              <a:defRPr sz="2300">
                <a:solidFill>
                  <a:schemeClr val="tx1"/>
                </a:solidFill>
                <a:latin typeface="Arial" panose="020B0604020202020204" pitchFamily="34" charset="0"/>
                <a:ea typeface="ヒラギノ角ゴ Pro W3" pitchFamily="1" charset="-128"/>
              </a:defRPr>
            </a:lvl5pPr>
            <a:lvl6pPr marL="2423823"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6pPr>
            <a:lvl7pPr marL="2864518"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7pPr>
            <a:lvl8pPr marL="3305213"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8pPr>
            <a:lvl9pPr marL="3745908"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9pPr>
          </a:lstStyle>
          <a:p>
            <a:fld id="{6C0AE652-F6A3-4F18-BA6F-D5FFFDE8C5A3}" type="slidenum">
              <a:rPr lang="en-US" altLang="en-US" sz="1200"/>
              <a:pPr/>
              <a:t>3</a:t>
            </a:fld>
            <a:endParaRPr lang="en-US" altLang="en-US" sz="1200"/>
          </a:p>
        </p:txBody>
      </p:sp>
    </p:spTree>
    <p:extLst>
      <p:ext uri="{BB962C8B-B14F-4D97-AF65-F5344CB8AC3E}">
        <p14:creationId xmlns:p14="http://schemas.microsoft.com/office/powerpoint/2010/main" val="287852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a long time to heal. The middle picture displays a cocaine abuser who's been sober for 10 days. As you can see the frontal lobes are still quite off as this person goes through detox. The bottom 3 pictures show the same person after 100 days or over 3 months of sobriety. The frontal lobes are healing but there's only about 50% blood flow moving through them. It takes about 18 months for this person to return to normal levels of functioning as seen at the top.</a:t>
            </a:r>
          </a:p>
        </p:txBody>
      </p:sp>
      <p:sp>
        <p:nvSpPr>
          <p:cNvPr id="4" name="Slide Number Placeholder 3"/>
          <p:cNvSpPr>
            <a:spLocks noGrp="1"/>
          </p:cNvSpPr>
          <p:nvPr>
            <p:ph type="sldNum" sz="quarter" idx="5"/>
          </p:nvPr>
        </p:nvSpPr>
        <p:spPr/>
        <p:txBody>
          <a:bodyPr/>
          <a:lstStyle/>
          <a:p>
            <a:pPr>
              <a:defRPr/>
            </a:pPr>
            <a:fld id="{090709D8-D606-4678-AC25-DA3BA482CEBD}" type="slidenum">
              <a:rPr lang="en-US" altLang="en-US" smtClean="0"/>
              <a:pPr>
                <a:defRPr/>
              </a:pPr>
              <a:t>24</a:t>
            </a:fld>
            <a:endParaRPr lang="en-US" altLang="en-US"/>
          </a:p>
        </p:txBody>
      </p:sp>
    </p:spTree>
    <p:extLst>
      <p:ext uri="{BB962C8B-B14F-4D97-AF65-F5344CB8AC3E}">
        <p14:creationId xmlns:p14="http://schemas.microsoft.com/office/powerpoint/2010/main" val="4225898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the brain does heal although those structural changes usually never go away. The extra structures created by addiction may become dormant or inactive but there always lying in wait. For your average alcoholic it may take about 18 months to heal. For a heroin abuser it could take up to 5 years. This brain scan is called aspects can and it shows brain connectivity . In a normal healthy, brain most cells are connected and thus the scan will look smooth. For alcohol or heroin users, it is obvious that the brain connectivity is suffering. But after one year of abstinence the brain cells begin to heal and connect again. </a:t>
            </a:r>
          </a:p>
        </p:txBody>
      </p:sp>
      <p:sp>
        <p:nvSpPr>
          <p:cNvPr id="4" name="Slide Number Placeholder 3"/>
          <p:cNvSpPr>
            <a:spLocks noGrp="1"/>
          </p:cNvSpPr>
          <p:nvPr>
            <p:ph type="sldNum" sz="quarter" idx="5"/>
          </p:nvPr>
        </p:nvSpPr>
        <p:spPr/>
        <p:txBody>
          <a:bodyPr/>
          <a:lstStyle/>
          <a:p>
            <a:pPr>
              <a:defRPr/>
            </a:pPr>
            <a:fld id="{090709D8-D606-4678-AC25-DA3BA482CEBD}" type="slidenum">
              <a:rPr lang="en-US" altLang="en-US" smtClean="0"/>
              <a:pPr>
                <a:defRPr/>
              </a:pPr>
              <a:t>25</a:t>
            </a:fld>
            <a:endParaRPr lang="en-US" altLang="en-US"/>
          </a:p>
        </p:txBody>
      </p:sp>
    </p:spTree>
    <p:extLst>
      <p:ext uri="{BB962C8B-B14F-4D97-AF65-F5344CB8AC3E}">
        <p14:creationId xmlns:p14="http://schemas.microsoft.com/office/powerpoint/2010/main" val="54629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We once thought the human brain was fully developed by age 5.  Now we know that we actually grow an EXCESSIVE number of connections between brain cells during childhood.  At age 11-12, we begin pruning back these connections.  This process clears out unneeded wiring to make for more efficient and faster information-processing, otherwise known as mature, adult thinking.  Age 11 for girls and 12 ½ for boys. </a:t>
            </a:r>
          </a:p>
        </p:txBody>
      </p:sp>
    </p:spTree>
    <p:extLst>
      <p:ext uri="{BB962C8B-B14F-4D97-AF65-F5344CB8AC3E}">
        <p14:creationId xmlns:p14="http://schemas.microsoft.com/office/powerpoint/2010/main" val="1062566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RE-CAP: These two things take up a lot of room. So, our brain starts pruning away cells to make room for them. Myelin or the Myelin sheath is a fatty tissue that covers the axons of our neurons (brain cells). It begins to thicken during adolescence. As myelin thickens, the electrical impulses move faster down the cell. This increases our processing speed or how fast we learn. Dendrites are like the hardware of learning in our brain. Every time we learn something new or practice something we have learned, our brain grows more dendrites that connect and make long pathways of cells. These pathways represent our skills. The longer neuronal pathways, the more skills we have. </a:t>
            </a:r>
          </a:p>
          <a:p>
            <a:pPr marL="0" lvl="0" indent="0" algn="l" rtl="0">
              <a:spcBef>
                <a:spcPts val="0"/>
              </a:spcBef>
              <a:spcAft>
                <a:spcPts val="0"/>
              </a:spcAft>
              <a:buNone/>
            </a:pPr>
            <a:endParaRPr dirty="0"/>
          </a:p>
        </p:txBody>
      </p:sp>
      <p:sp>
        <p:nvSpPr>
          <p:cNvPr id="211" name="Google Shape;211;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0112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190022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RE-CAP: In Phase I of brain development, it is like we get all the parts of our car (aka our brain) that we might need by the time we are 11/12.</a:t>
            </a:r>
          </a:p>
          <a:p>
            <a:endParaRPr lang="en-US" dirty="0"/>
          </a:p>
        </p:txBody>
      </p:sp>
      <p:sp>
        <p:nvSpPr>
          <p:cNvPr id="4" name="Slide Number Placeholder 3"/>
          <p:cNvSpPr>
            <a:spLocks noGrp="1"/>
          </p:cNvSpPr>
          <p:nvPr>
            <p:ph type="sldNum" sz="quarter" idx="5"/>
          </p:nvPr>
        </p:nvSpPr>
        <p:spPr/>
        <p:txBody>
          <a:bodyPr/>
          <a:lstStyle/>
          <a:p>
            <a:pPr>
              <a:defRPr/>
            </a:pPr>
            <a:fld id="{090709D8-D606-4678-AC25-DA3BA482CEBD}" type="slidenum">
              <a:rPr lang="en-US" altLang="en-US" smtClean="0"/>
              <a:pPr>
                <a:defRPr/>
              </a:pPr>
              <a:t>8</a:t>
            </a:fld>
            <a:endParaRPr lang="en-US" altLang="en-US"/>
          </a:p>
        </p:txBody>
      </p:sp>
    </p:spTree>
    <p:extLst>
      <p:ext uri="{BB962C8B-B14F-4D97-AF65-F5344CB8AC3E}">
        <p14:creationId xmlns:p14="http://schemas.microsoft.com/office/powerpoint/2010/main" val="1523128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RE-CAP: At the beginning of Phase II of brain development around age 11/12, we start putting those parts together and getting rid of the parts we don’t want or use. By age 24/25 when Phase II completes, we have a fast, efficient processing machine in our head full of the skills we have been using. </a:t>
            </a:r>
          </a:p>
          <a:p>
            <a:endParaRPr lang="en-US" dirty="0"/>
          </a:p>
        </p:txBody>
      </p:sp>
      <p:sp>
        <p:nvSpPr>
          <p:cNvPr id="4" name="Slide Number Placeholder 3"/>
          <p:cNvSpPr>
            <a:spLocks noGrp="1"/>
          </p:cNvSpPr>
          <p:nvPr>
            <p:ph type="sldNum" sz="quarter" idx="5"/>
          </p:nvPr>
        </p:nvSpPr>
        <p:spPr/>
        <p:txBody>
          <a:bodyPr/>
          <a:lstStyle/>
          <a:p>
            <a:pPr>
              <a:defRPr/>
            </a:pPr>
            <a:fld id="{090709D8-D606-4678-AC25-DA3BA482CEBD}" type="slidenum">
              <a:rPr lang="en-US" altLang="en-US" smtClean="0"/>
              <a:pPr>
                <a:defRPr/>
              </a:pPr>
              <a:t>9</a:t>
            </a:fld>
            <a:endParaRPr lang="en-US" altLang="en-US"/>
          </a:p>
        </p:txBody>
      </p:sp>
    </p:spTree>
    <p:extLst>
      <p:ext uri="{BB962C8B-B14F-4D97-AF65-F5344CB8AC3E}">
        <p14:creationId xmlns:p14="http://schemas.microsoft.com/office/powerpoint/2010/main" val="1282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RE-CAP: You can see that a very particular part of the brain is growing and developing more than others. This part is called the Prefrontal Cortex or Frontal Lobes located in the top, front part of our head. When we are young (age 5-8), we have frontal lobes, but they are immature and underdeveloped…totally okay because we rely on our parents' frontal lobes. When we hit the second phase of brain development, about age 11/12, the frontal lobes begin to thicken with myelin and dendrites. We have about 15% of our adult brain at age 12, about 45% at age 16, and about 80% at age 20. </a:t>
            </a:r>
            <a:endParaRPr lang="en-US" altLang="en-US" dirty="0">
              <a:latin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56">
              <a:defRPr sz="2300">
                <a:solidFill>
                  <a:schemeClr val="tx1"/>
                </a:solidFill>
                <a:latin typeface="Arial" panose="020B0604020202020204" pitchFamily="34" charset="0"/>
                <a:ea typeface="ヒラギノ角ゴ Pro W3" pitchFamily="1" charset="-128"/>
              </a:defRPr>
            </a:lvl1pPr>
            <a:lvl2pPr marL="716130" indent="-275434" defTabSz="930356">
              <a:defRPr sz="2300">
                <a:solidFill>
                  <a:schemeClr val="tx1"/>
                </a:solidFill>
                <a:latin typeface="Arial" panose="020B0604020202020204" pitchFamily="34" charset="0"/>
                <a:ea typeface="ヒラギノ角ゴ Pro W3" pitchFamily="1" charset="-128"/>
              </a:defRPr>
            </a:lvl2pPr>
            <a:lvl3pPr marL="1101738" indent="-220348" defTabSz="930356">
              <a:defRPr sz="2300">
                <a:solidFill>
                  <a:schemeClr val="tx1"/>
                </a:solidFill>
                <a:latin typeface="Arial" panose="020B0604020202020204" pitchFamily="34" charset="0"/>
                <a:ea typeface="ヒラギノ角ゴ Pro W3" pitchFamily="1" charset="-128"/>
              </a:defRPr>
            </a:lvl3pPr>
            <a:lvl4pPr marL="1542433" indent="-220348" defTabSz="930356">
              <a:defRPr sz="2300">
                <a:solidFill>
                  <a:schemeClr val="tx1"/>
                </a:solidFill>
                <a:latin typeface="Arial" panose="020B0604020202020204" pitchFamily="34" charset="0"/>
                <a:ea typeface="ヒラギノ角ゴ Pro W3" pitchFamily="1" charset="-128"/>
              </a:defRPr>
            </a:lvl4pPr>
            <a:lvl5pPr marL="1983128" indent="-220348" defTabSz="930356">
              <a:defRPr sz="2300">
                <a:solidFill>
                  <a:schemeClr val="tx1"/>
                </a:solidFill>
                <a:latin typeface="Arial" panose="020B0604020202020204" pitchFamily="34" charset="0"/>
                <a:ea typeface="ヒラギノ角ゴ Pro W3" pitchFamily="1" charset="-128"/>
              </a:defRPr>
            </a:lvl5pPr>
            <a:lvl6pPr marL="2423823"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6pPr>
            <a:lvl7pPr marL="2864518"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7pPr>
            <a:lvl8pPr marL="3305213"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8pPr>
            <a:lvl9pPr marL="3745908" indent="-220348" defTabSz="930356" eaLnBrk="0" fontAlgn="base" hangingPunct="0">
              <a:spcBef>
                <a:spcPct val="0"/>
              </a:spcBef>
              <a:spcAft>
                <a:spcPct val="0"/>
              </a:spcAft>
              <a:defRPr sz="2300">
                <a:solidFill>
                  <a:schemeClr val="tx1"/>
                </a:solidFill>
                <a:latin typeface="Arial" panose="020B0604020202020204" pitchFamily="34" charset="0"/>
                <a:ea typeface="ヒラギノ角ゴ Pro W3" pitchFamily="1" charset="-128"/>
              </a:defRPr>
            </a:lvl9pPr>
          </a:lstStyle>
          <a:p>
            <a:fld id="{3B6104B5-1715-49F5-9670-769E83987401}" type="slidenum">
              <a:rPr lang="en-US" altLang="en-US" sz="1200"/>
              <a:pPr/>
              <a:t>10</a:t>
            </a:fld>
            <a:endParaRPr lang="en-US" altLang="en-US" sz="1200"/>
          </a:p>
        </p:txBody>
      </p:sp>
    </p:spTree>
    <p:extLst>
      <p:ext uri="{BB962C8B-B14F-4D97-AF65-F5344CB8AC3E}">
        <p14:creationId xmlns:p14="http://schemas.microsoft.com/office/powerpoint/2010/main" val="374589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2">
                    <a:tint val="100000"/>
                    <a:satMod val="250000"/>
                  </a:schemeClr>
                </a:solidFill>
                <a:latin typeface="Arial" charset="0"/>
                <a:ea typeface="ヒラギノ角ゴ Pro W3" pitchFamily="1" charset="-128"/>
                <a:cs typeface="+mn-cs"/>
              </a:rPr>
              <a:t>Our frontal lobes or prefrontal cortex helps us move from immature, child-like responses to mature, adult thinking. This is the road to Executive Functioning or growing executive functioning skills. The frontal lobes serve as the CEO of our brain. It is where all higher-level thinking and processing live. There are two levels of executive functioning skills. The lower level more basic skills are the first to come online in elementary and middle school. The higher level more sophisticated skills grow during middle/high/college years. </a:t>
            </a:r>
            <a:endParaRPr lang="en-US" dirty="0"/>
          </a:p>
        </p:txBody>
      </p:sp>
      <p:sp>
        <p:nvSpPr>
          <p:cNvPr id="4" name="Slide Number Placeholder 3"/>
          <p:cNvSpPr>
            <a:spLocks noGrp="1"/>
          </p:cNvSpPr>
          <p:nvPr>
            <p:ph type="sldNum" sz="quarter" idx="5"/>
          </p:nvPr>
        </p:nvSpPr>
        <p:spPr/>
        <p:txBody>
          <a:bodyPr/>
          <a:lstStyle/>
          <a:p>
            <a:pPr>
              <a:defRPr/>
            </a:pPr>
            <a:fld id="{090709D8-D606-4678-AC25-DA3BA482CEBD}" type="slidenum">
              <a:rPr lang="en-US" altLang="en-US" smtClean="0"/>
              <a:pPr>
                <a:defRPr/>
              </a:pPr>
              <a:t>12</a:t>
            </a:fld>
            <a:endParaRPr lang="en-US" altLang="en-US"/>
          </a:p>
        </p:txBody>
      </p:sp>
    </p:spTree>
    <p:extLst>
      <p:ext uri="{BB962C8B-B14F-4D97-AF65-F5344CB8AC3E}">
        <p14:creationId xmlns:p14="http://schemas.microsoft.com/office/powerpoint/2010/main" val="210411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AEF8AD-81A7-2F4A-9DAD-5AB9DB09F0F2}"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AEF8AD-81A7-2F4A-9DAD-5AB9DB09F0F2}"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AEF8AD-81A7-2F4A-9DAD-5AB9DB09F0F2}"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0005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771650"/>
            <a:ext cx="7772400" cy="4114800"/>
          </a:xfrm>
        </p:spPr>
        <p:txBody>
          <a:bodyPr>
            <a:normAutofit/>
          </a:bodyPr>
          <a:lstStyle/>
          <a:p>
            <a:pPr lvl="0"/>
            <a:endParaRPr lang="en-US" noProof="0"/>
          </a:p>
        </p:txBody>
      </p:sp>
      <p:sp>
        <p:nvSpPr>
          <p:cNvPr id="4" name="Date Placeholder 9"/>
          <p:cNvSpPr>
            <a:spLocks noGrp="1"/>
          </p:cNvSpPr>
          <p:nvPr>
            <p:ph type="dt" sz="half" idx="10"/>
          </p:nvPr>
        </p:nvSpPr>
        <p:spPr>
          <a:xfrm>
            <a:off x="457200" y="6356350"/>
            <a:ext cx="1981200" cy="365125"/>
          </a:xfrm>
          <a:prstGeom prst="rect">
            <a:avLst/>
          </a:prstGeom>
        </p:spPr>
        <p:txBody>
          <a:bodyPr/>
          <a:lstStyle>
            <a:lvl1pPr>
              <a:defRPr>
                <a:latin typeface="Arial" panose="020B0604020202020204" pitchFamily="34" charset="0"/>
              </a:defRPr>
            </a:lvl1pPr>
          </a:lstStyle>
          <a:p>
            <a:pPr>
              <a:defRPr/>
            </a:pPr>
            <a:endParaRPr lang="en-US"/>
          </a:p>
        </p:txBody>
      </p:sp>
      <p:sp>
        <p:nvSpPr>
          <p:cNvPr id="5" name="Footer Placeholder 21"/>
          <p:cNvSpPr>
            <a:spLocks noGrp="1"/>
          </p:cNvSpPr>
          <p:nvPr>
            <p:ph type="ftr" sz="quarter" idx="11"/>
          </p:nvPr>
        </p:nvSpPr>
        <p:spPr>
          <a:xfrm>
            <a:off x="24384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6" name="Slide Number Placeholder 17"/>
          <p:cNvSpPr>
            <a:spLocks noGrp="1"/>
          </p:cNvSpPr>
          <p:nvPr>
            <p:ph type="sldNum" sz="quarter" idx="12"/>
          </p:nvPr>
        </p:nvSpPr>
        <p:spPr>
          <a:xfrm>
            <a:off x="8153400" y="6356350"/>
            <a:ext cx="5334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C7A81770-FB36-4843-A203-5F2277544524}" type="slidenum">
              <a:rPr lang="en-US" altLang="en-US"/>
              <a:pPr>
                <a:defRPr/>
              </a:pPr>
              <a:t>‹#›</a:t>
            </a:fld>
            <a:endParaRPr lang="en-US" altLang="en-US"/>
          </a:p>
        </p:txBody>
      </p:sp>
    </p:spTree>
    <p:extLst>
      <p:ext uri="{BB962C8B-B14F-4D97-AF65-F5344CB8AC3E}">
        <p14:creationId xmlns:p14="http://schemas.microsoft.com/office/powerpoint/2010/main" val="224078286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6857436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527942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920994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07434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41031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779109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4883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AEF8AD-81A7-2F4A-9DAD-5AB9DB09F0F2}"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761777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5844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04825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162672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 name="Rectangle 30"/>
          <p:cNvSpPr/>
          <p:nvPr userDrawn="1"/>
        </p:nvSpPr>
        <p:spPr>
          <a:xfrm>
            <a:off x="0" y="0"/>
            <a:ext cx="9144000" cy="6858000"/>
          </a:xfrm>
          <a:prstGeom prst="rect">
            <a:avLst/>
          </a:prstGeom>
          <a:solidFill>
            <a:srgbClr val="007B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4852" y="-785835"/>
            <a:ext cx="13448901" cy="7754062"/>
          </a:xfrm>
          <a:prstGeom prst="rect">
            <a:avLst/>
          </a:prstGeom>
        </p:spPr>
      </p:pic>
      <p:sp>
        <p:nvSpPr>
          <p:cNvPr id="2" name="Title 1"/>
          <p:cNvSpPr>
            <a:spLocks noGrp="1"/>
          </p:cNvSpPr>
          <p:nvPr>
            <p:ph type="ctrTitle"/>
          </p:nvPr>
        </p:nvSpPr>
        <p:spPr>
          <a:xfrm>
            <a:off x="685800" y="2989872"/>
            <a:ext cx="7772400" cy="704850"/>
          </a:xfrm>
          <a:prstGeom prst="rect">
            <a:avLst/>
          </a:prstGeom>
        </p:spPr>
        <p:txBody>
          <a:bodyPr/>
          <a:lstStyle>
            <a:lvl1pPr algn="l">
              <a:defRPr>
                <a:solidFill>
                  <a:srgbClr val="F7BE1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3694722"/>
            <a:ext cx="7772400" cy="520700"/>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2" name="Rectangle 31"/>
          <p:cNvSpPr/>
          <p:nvPr userDrawn="1"/>
        </p:nvSpPr>
        <p:spPr>
          <a:xfrm>
            <a:off x="423333" y="338667"/>
            <a:ext cx="8305800" cy="6087533"/>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67175" y="4938486"/>
            <a:ext cx="1826492" cy="1323112"/>
          </a:xfrm>
          <a:prstGeom prst="rect">
            <a:avLst/>
          </a:prstGeom>
        </p:spPr>
      </p:pic>
    </p:spTree>
    <p:extLst>
      <p:ext uri="{BB962C8B-B14F-4D97-AF65-F5344CB8AC3E}">
        <p14:creationId xmlns:p14="http://schemas.microsoft.com/office/powerpoint/2010/main" val="1105352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8" name="Rectangle 37"/>
          <p:cNvSpPr/>
          <p:nvPr userDrawn="1"/>
        </p:nvSpPr>
        <p:spPr>
          <a:xfrm>
            <a:off x="5" y="523685"/>
            <a:ext cx="9143985" cy="5810631"/>
          </a:xfrm>
          <a:prstGeom prst="rect">
            <a:avLst/>
          </a:prstGeom>
          <a:gradFill flip="none" rotWithShape="1">
            <a:gsLst>
              <a:gs pos="0">
                <a:srgbClr val="D7D7D7"/>
              </a:gs>
              <a:gs pos="19000">
                <a:srgbClr val="F3F3F3"/>
              </a:gs>
              <a:gs pos="100000">
                <a:schemeClr val="bg1">
                  <a:shade val="100000"/>
                  <a:satMod val="115000"/>
                </a:schemeClr>
              </a:gs>
            </a:gsLst>
            <a:path path="circle">
              <a:fillToRect l="100000" b="100000"/>
            </a:path>
            <a:tileRect t="-100000" r="-10000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8" name="TextBox 27"/>
          <p:cNvSpPr txBox="1"/>
          <p:nvPr/>
        </p:nvSpPr>
        <p:spPr>
          <a:xfrm>
            <a:off x="728663" y="6194425"/>
            <a:ext cx="4784725" cy="231775"/>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sz="900">
                <a:solidFill>
                  <a:schemeClr val="bg1"/>
                </a:solidFill>
                <a:latin typeface="Helvetica" charset="0"/>
              </a:rPr>
              <a:t>8402 Cross Park Drive Austin, TX  •  512-697-8600  •  800-373-2081  •  austinrecovery.org</a:t>
            </a:r>
          </a:p>
        </p:txBody>
      </p:sp>
      <p:sp>
        <p:nvSpPr>
          <p:cNvPr id="2" name="Title 1"/>
          <p:cNvSpPr>
            <a:spLocks noGrp="1"/>
          </p:cNvSpPr>
          <p:nvPr>
            <p:ph type="ctrTitle"/>
          </p:nvPr>
        </p:nvSpPr>
        <p:spPr>
          <a:xfrm>
            <a:off x="685800" y="3777273"/>
            <a:ext cx="7772400" cy="704850"/>
          </a:xfrm>
          <a:prstGeom prst="rect">
            <a:avLst/>
          </a:prstGeom>
        </p:spPr>
        <p:txBody>
          <a:bodyPr/>
          <a:lstStyle>
            <a:lvl1pPr algn="ctr">
              <a:defRPr>
                <a:solidFill>
                  <a:srgbClr val="007B89"/>
                </a:solidFill>
              </a:defRPr>
            </a:lvl1pPr>
          </a:lstStyle>
          <a:p>
            <a:r>
              <a:rPr lang="en-US" dirty="0"/>
              <a:t>Click to edit Master title style</a:t>
            </a:r>
          </a:p>
        </p:txBody>
      </p:sp>
      <p:sp>
        <p:nvSpPr>
          <p:cNvPr id="3" name="Subtitle 2"/>
          <p:cNvSpPr>
            <a:spLocks noGrp="1"/>
          </p:cNvSpPr>
          <p:nvPr>
            <p:ph type="subTitle" idx="1"/>
          </p:nvPr>
        </p:nvSpPr>
        <p:spPr>
          <a:xfrm>
            <a:off x="685800" y="4482123"/>
            <a:ext cx="7772400" cy="520700"/>
          </a:xfrm>
          <a:prstGeom prst="rect">
            <a:avLst/>
          </a:prstGeom>
        </p:spPr>
        <p:txBody>
          <a:bodyPr/>
          <a:lstStyle>
            <a:lvl1pPr marL="0" indent="0" algn="ctr">
              <a:buNone/>
              <a:defRPr>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1" name="Rectangle 30"/>
          <p:cNvSpPr/>
          <p:nvPr userDrawn="1"/>
        </p:nvSpPr>
        <p:spPr>
          <a:xfrm>
            <a:off x="0" y="6400800"/>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userDrawn="1"/>
        </p:nvSpPr>
        <p:spPr>
          <a:xfrm>
            <a:off x="5" y="6334316"/>
            <a:ext cx="914399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p:cNvSpPr/>
          <p:nvPr userDrawn="1"/>
        </p:nvSpPr>
        <p:spPr>
          <a:xfrm rot="10800000">
            <a:off x="-5" y="66484"/>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p:cNvSpPr/>
          <p:nvPr userDrawn="1"/>
        </p:nvSpPr>
        <p:spPr>
          <a:xfrm rot="10800000">
            <a:off x="0" y="0"/>
            <a:ext cx="914399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21025" y="1084603"/>
            <a:ext cx="2798070" cy="2026924"/>
          </a:xfrm>
          <a:prstGeom prst="rect">
            <a:avLst/>
          </a:prstGeom>
        </p:spPr>
      </p:pic>
    </p:spTree>
    <p:extLst>
      <p:ext uri="{BB962C8B-B14F-4D97-AF65-F5344CB8AC3E}">
        <p14:creationId xmlns:p14="http://schemas.microsoft.com/office/powerpoint/2010/main" val="1865627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97432-8266-4218-A10F-6903F9BDB183}"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80117-BA35-40BC-B22E-C12690DA6830}" type="slidenum">
              <a:rPr lang="en-US" smtClean="0"/>
              <a:t>‹#›</a:t>
            </a:fld>
            <a:endParaRPr lang="en-US"/>
          </a:p>
        </p:txBody>
      </p:sp>
    </p:spTree>
    <p:extLst>
      <p:ext uri="{BB962C8B-B14F-4D97-AF65-F5344CB8AC3E}">
        <p14:creationId xmlns:p14="http://schemas.microsoft.com/office/powerpoint/2010/main" val="1512766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97432-8266-4218-A10F-6903F9BDB183}"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80117-BA35-40BC-B22E-C12690DA6830}" type="slidenum">
              <a:rPr lang="en-US" smtClean="0"/>
              <a:t>‹#›</a:t>
            </a:fld>
            <a:endParaRPr lang="en-US"/>
          </a:p>
        </p:txBody>
      </p:sp>
    </p:spTree>
    <p:extLst>
      <p:ext uri="{BB962C8B-B14F-4D97-AF65-F5344CB8AC3E}">
        <p14:creationId xmlns:p14="http://schemas.microsoft.com/office/powerpoint/2010/main" val="1251156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pPr>
              <a:defRPr/>
            </a:pPr>
            <a:fld id="{EE572254-D8E1-4DE7-AE04-53AE5C759A05}" type="datetimeFigureOut">
              <a:rPr lang="en-US"/>
              <a:pPr>
                <a:defRPr/>
              </a:pPr>
              <a:t>6/14/2020</a:t>
            </a:fld>
            <a:endParaRPr lang="en-US" dirty="0"/>
          </a:p>
        </p:txBody>
      </p:sp>
      <p:sp>
        <p:nvSpPr>
          <p:cNvPr id="3" name="Footer Placeholder 2"/>
          <p:cNvSpPr>
            <a:spLocks noGrp="1"/>
          </p:cNvSpPr>
          <p:nvPr>
            <p:ph type="ftr" sz="quarter" idx="11"/>
          </p:nvPr>
        </p:nvSpPr>
        <p:spPr/>
        <p:txBody>
          <a:bodyPr/>
          <a:lstStyle>
            <a:lvl1pPr algn="l" eaLnBrk="0" hangingPunct="0">
              <a:defRPr sz="1000">
                <a:solidFill>
                  <a:srgbClr val="000000"/>
                </a:solidFill>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itchFamily="34" charset="0"/>
              </a:defRPr>
            </a:lvl1pPr>
          </a:lstStyle>
          <a:p>
            <a:fld id="{D0388EE9-F185-45A5-A026-24BBA50EC83B}" type="slidenum">
              <a:rPr lang="en-US" altLang="en-US"/>
              <a:pPr/>
              <a:t>‹#›</a:t>
            </a:fld>
            <a:endParaRPr lang="en-US" altLang="en-US"/>
          </a:p>
        </p:txBody>
      </p:sp>
    </p:spTree>
    <p:extLst>
      <p:ext uri="{BB962C8B-B14F-4D97-AF65-F5344CB8AC3E}">
        <p14:creationId xmlns:p14="http://schemas.microsoft.com/office/powerpoint/2010/main" val="751029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4107112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AEF8AD-81A7-2F4A-9DAD-5AB9DB09F0F2}"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563971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992355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77448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2557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450372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80803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165510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094723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2080000"/>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64257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AEF8AD-81A7-2F4A-9DAD-5AB9DB09F0F2}"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0005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771650"/>
            <a:ext cx="7772400" cy="4114800"/>
          </a:xfrm>
        </p:spPr>
        <p:txBody>
          <a:bodyPr>
            <a:normAutofit/>
          </a:bodyPr>
          <a:lstStyle/>
          <a:p>
            <a:pPr lvl="0"/>
            <a:endParaRPr lang="en-US" noProof="0"/>
          </a:p>
        </p:txBody>
      </p:sp>
      <p:sp>
        <p:nvSpPr>
          <p:cNvPr id="4" name="Date Placeholder 9"/>
          <p:cNvSpPr>
            <a:spLocks noGrp="1"/>
          </p:cNvSpPr>
          <p:nvPr>
            <p:ph type="dt" sz="half" idx="10"/>
          </p:nvPr>
        </p:nvSpPr>
        <p:spPr>
          <a:xfrm>
            <a:off x="457200" y="6356350"/>
            <a:ext cx="1981200" cy="365125"/>
          </a:xfrm>
          <a:prstGeom prst="rect">
            <a:avLst/>
          </a:prstGeom>
        </p:spPr>
        <p:txBody>
          <a:bodyPr/>
          <a:lstStyle>
            <a:lvl1pPr>
              <a:defRPr>
                <a:solidFill>
                  <a:srgbClr val="000000"/>
                </a:solidFill>
                <a:latin typeface="Arial" panose="020B0604020202020204" pitchFamily="34" charset="0"/>
              </a:defRPr>
            </a:lvl1pPr>
          </a:lstStyle>
          <a:p>
            <a:pPr>
              <a:defRPr/>
            </a:pPr>
            <a:endParaRPr lang="en-US"/>
          </a:p>
        </p:txBody>
      </p:sp>
      <p:sp>
        <p:nvSpPr>
          <p:cNvPr id="5" name="Footer Placeholder 21"/>
          <p:cNvSpPr>
            <a:spLocks noGrp="1"/>
          </p:cNvSpPr>
          <p:nvPr>
            <p:ph type="ftr" sz="quarter" idx="11"/>
          </p:nvPr>
        </p:nvSpPr>
        <p:spPr>
          <a:xfrm>
            <a:off x="2438400" y="6356350"/>
            <a:ext cx="2895600" cy="365125"/>
          </a:xfrm>
          <a:prstGeom prst="rect">
            <a:avLst/>
          </a:prstGeom>
        </p:spPr>
        <p:txBody>
          <a:bodyPr/>
          <a:lstStyle>
            <a:lvl1pPr>
              <a:defRPr>
                <a:solidFill>
                  <a:srgbClr val="000000"/>
                </a:solidFill>
                <a:latin typeface="Arial" panose="020B0604020202020204" pitchFamily="34" charset="0"/>
              </a:defRPr>
            </a:lvl1pPr>
          </a:lstStyle>
          <a:p>
            <a:pPr>
              <a:defRPr/>
            </a:pPr>
            <a:endParaRPr lang="en-US"/>
          </a:p>
        </p:txBody>
      </p:sp>
      <p:sp>
        <p:nvSpPr>
          <p:cNvPr id="6" name="Slide Number Placeholder 17"/>
          <p:cNvSpPr>
            <a:spLocks noGrp="1"/>
          </p:cNvSpPr>
          <p:nvPr>
            <p:ph type="sldNum" sz="quarter" idx="12"/>
          </p:nvPr>
        </p:nvSpPr>
        <p:spPr>
          <a:xfrm>
            <a:off x="8153400" y="6356350"/>
            <a:ext cx="5334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CA32A8C8-39F7-4330-B232-20C961E5D8A4}" type="slidenum">
              <a:rPr lang="en-US" altLang="en-US"/>
              <a:pPr>
                <a:defRPr/>
              </a:pPr>
              <a:t>‹#›</a:t>
            </a:fld>
            <a:endParaRPr lang="en-US" altLang="en-US"/>
          </a:p>
        </p:txBody>
      </p:sp>
    </p:spTree>
    <p:extLst>
      <p:ext uri="{BB962C8B-B14F-4D97-AF65-F5344CB8AC3E}">
        <p14:creationId xmlns:p14="http://schemas.microsoft.com/office/powerpoint/2010/main" val="24959342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AEF8AD-81A7-2F4A-9DAD-5AB9DB09F0F2}" type="datetimeFigureOut">
              <a:rPr lang="en-US" smtClean="0"/>
              <a:t>6/14/2020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AEF8AD-81A7-2F4A-9DAD-5AB9DB09F0F2}" type="datetimeFigureOut">
              <a:rPr lang="en-US" smtClean="0"/>
              <a:t>6/14/2020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AEF8AD-81A7-2F4A-9DAD-5AB9DB09F0F2}" type="datetimeFigureOut">
              <a:rPr lang="en-US" smtClean="0"/>
              <a:t>6/14/2020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AEF8AD-81A7-2F4A-9DAD-5AB9DB09F0F2}"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AEF8AD-81A7-2F4A-9DAD-5AB9DB09F0F2}"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13D959-EB87-FE46-BB5C-275599D5D46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EF8AD-81A7-2F4A-9DAD-5AB9DB09F0F2}" type="datetimeFigureOut">
              <a:rPr lang="en-US" smtClean="0"/>
              <a:t>6/14/2020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13D959-EB87-FE46-BB5C-275599D5D466}" type="slidenum">
              <a:rPr lang="en-US" smtClean="0"/>
              <a:t>‹#›</a:t>
            </a:fld>
            <a:endParaRPr lang="en-US"/>
          </a:p>
        </p:txBody>
      </p:sp>
      <p:pic>
        <p:nvPicPr>
          <p:cNvPr id="7" name="Picture 6" descr="Pathways_Widescreen.png"/>
          <p:cNvPicPr>
            <a:picLocks noChangeAspect="1"/>
          </p:cNvPicPr>
          <p:nvPr userDrawn="1"/>
        </p:nvPicPr>
        <p:blipFill>
          <a:blip r:embed="rId14">
            <a:lum bright="70000" contrast="-70000"/>
            <a:alphaModFix amt="35000"/>
          </a:blip>
          <a:stretch>
            <a:fillRect/>
          </a:stretch>
        </p:blipFill>
        <p:spPr>
          <a:xfrm>
            <a:off x="6553200" y="5410200"/>
            <a:ext cx="2590800" cy="1460024"/>
          </a:xfrm>
          <a:prstGeom prst="rect">
            <a:avLst/>
          </a:prstGeom>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8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9" descr="PROJECT CHOICE COVER SLID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5563"/>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0" name="Rectangle 3"/>
          <p:cNvSpPr>
            <a:spLocks noGrp="1" noChangeArrowheads="1"/>
          </p:cNvSpPr>
          <p:nvPr>
            <p:ph type="body" idx="1"/>
          </p:nvPr>
        </p:nvSpPr>
        <p:spPr bwMode="auto">
          <a:xfrm>
            <a:off x="6858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4327820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 name="Date Placeholder 3"/>
          <p:cNvSpPr>
            <a:spLocks noGrp="1"/>
          </p:cNvSpPr>
          <p:nvPr>
            <p:ph type="dt" sz="half" idx="2"/>
          </p:nvPr>
        </p:nvSpPr>
        <p:spPr>
          <a:xfrm>
            <a:off x="1778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000" smtClean="0">
                <a:solidFill>
                  <a:schemeClr val="bg1"/>
                </a:solidFill>
                <a:latin typeface="Helvetica" charset="0"/>
              </a:defRPr>
            </a:lvl1pPr>
          </a:lstStyle>
          <a:p>
            <a:pPr>
              <a:defRPr/>
            </a:pPr>
            <a:fld id="{1F69F84A-3AFC-4988-B5EF-FBB920CF3F78}" type="datetimeFigureOut">
              <a:rPr lang="en-US"/>
              <a:pPr>
                <a:defRPr/>
              </a:pPr>
              <a:t>6/14/2020</a:t>
            </a:fld>
            <a:endParaRPr lang="en-US"/>
          </a:p>
        </p:txBody>
      </p:sp>
      <p:sp>
        <p:nvSpPr>
          <p:cNvPr id="84" name="Footer Placeholder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000">
                <a:solidFill>
                  <a:schemeClr val="bg1"/>
                </a:solidFill>
                <a:latin typeface="Helvetica"/>
                <a:ea typeface="+mn-ea"/>
                <a:cs typeface="Helvetica"/>
              </a:defRPr>
            </a:lvl1pPr>
          </a:lstStyle>
          <a:p>
            <a:pPr>
              <a:defRPr/>
            </a:pPr>
            <a:endParaRPr lang="en-US"/>
          </a:p>
        </p:txBody>
      </p:sp>
      <p:sp>
        <p:nvSpPr>
          <p:cNvPr id="85" name="Slide Number Placeholder 5"/>
          <p:cNvSpPr>
            <a:spLocks noGrp="1"/>
          </p:cNvSpPr>
          <p:nvPr>
            <p:ph type="sldNum" sz="quarter" idx="4"/>
          </p:nvPr>
        </p:nvSpPr>
        <p:spPr>
          <a:xfrm>
            <a:off x="684053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bg1"/>
                </a:solidFill>
                <a:latin typeface="Helvetica" panose="020B0604020202020204" pitchFamily="34" charset="0"/>
              </a:defRPr>
            </a:lvl1pPr>
          </a:lstStyle>
          <a:p>
            <a:fld id="{2BF57FE4-8096-4597-B040-1CA29D98DB5F}" type="slidenum">
              <a:rPr lang="en-US" altLang="en-US"/>
              <a:pPr/>
              <a:t>‹#›</a:t>
            </a:fld>
            <a:endParaRPr lang="en-US" altLang="en-US"/>
          </a:p>
        </p:txBody>
      </p:sp>
      <p:sp>
        <p:nvSpPr>
          <p:cNvPr id="2053" name="Title Placeholder 86"/>
          <p:cNvSpPr>
            <a:spLocks noGrp="1"/>
          </p:cNvSpPr>
          <p:nvPr>
            <p:ph type="title"/>
          </p:nvPr>
        </p:nvSpPr>
        <p:spPr bwMode="auto">
          <a:xfrm>
            <a:off x="457200" y="3746500"/>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Title</a:t>
            </a:r>
          </a:p>
        </p:txBody>
      </p:sp>
      <p:sp>
        <p:nvSpPr>
          <p:cNvPr id="2054" name="Text Placeholder 87"/>
          <p:cNvSpPr>
            <a:spLocks noGrp="1"/>
          </p:cNvSpPr>
          <p:nvPr>
            <p:ph type="body" idx="1"/>
          </p:nvPr>
        </p:nvSpPr>
        <p:spPr bwMode="auto">
          <a:xfrm>
            <a:off x="457200" y="46101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Subhead</a:t>
            </a:r>
          </a:p>
        </p:txBody>
      </p:sp>
    </p:spTree>
    <p:extLst>
      <p:ext uri="{BB962C8B-B14F-4D97-AF65-F5344CB8AC3E}">
        <p14:creationId xmlns:p14="http://schemas.microsoft.com/office/powerpoint/2010/main" val="51379525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Lst>
  <p:txStyles>
    <p:titleStyle>
      <a:lvl1pPr algn="l" defTabSz="457200" rtl="0" eaLnBrk="0" fontAlgn="base" hangingPunct="0">
        <a:spcBef>
          <a:spcPct val="0"/>
        </a:spcBef>
        <a:spcAft>
          <a:spcPct val="0"/>
        </a:spcAft>
        <a:defRPr sz="4000" b="1" kern="1200">
          <a:solidFill>
            <a:schemeClr val="tx1"/>
          </a:solidFill>
          <a:latin typeface="Helvetica"/>
          <a:ea typeface="MS PGothic" pitchFamily="34" charset="-128"/>
          <a:cs typeface="Helvetica"/>
        </a:defRPr>
      </a:lvl1pPr>
      <a:lvl2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2pPr>
      <a:lvl3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3pPr>
      <a:lvl4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4pPr>
      <a:lvl5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5pPr>
      <a:lvl6pPr marL="457200" algn="l" defTabSz="457200" rtl="0" fontAlgn="base">
        <a:spcBef>
          <a:spcPct val="0"/>
        </a:spcBef>
        <a:spcAft>
          <a:spcPct val="0"/>
        </a:spcAft>
        <a:defRPr sz="4000" b="1">
          <a:solidFill>
            <a:schemeClr val="tx1"/>
          </a:solidFill>
          <a:latin typeface="Helvetica" charset="0"/>
          <a:ea typeface="ＭＳ Ｐゴシック" charset="0"/>
        </a:defRPr>
      </a:lvl6pPr>
      <a:lvl7pPr marL="914400" algn="l" defTabSz="457200" rtl="0" fontAlgn="base">
        <a:spcBef>
          <a:spcPct val="0"/>
        </a:spcBef>
        <a:spcAft>
          <a:spcPct val="0"/>
        </a:spcAft>
        <a:defRPr sz="4000" b="1">
          <a:solidFill>
            <a:schemeClr val="tx1"/>
          </a:solidFill>
          <a:latin typeface="Helvetica" charset="0"/>
          <a:ea typeface="ＭＳ Ｐゴシック" charset="0"/>
        </a:defRPr>
      </a:lvl7pPr>
      <a:lvl8pPr marL="1371600" algn="l" defTabSz="457200" rtl="0" fontAlgn="base">
        <a:spcBef>
          <a:spcPct val="0"/>
        </a:spcBef>
        <a:spcAft>
          <a:spcPct val="0"/>
        </a:spcAft>
        <a:defRPr sz="4000" b="1">
          <a:solidFill>
            <a:schemeClr val="tx1"/>
          </a:solidFill>
          <a:latin typeface="Helvetica" charset="0"/>
          <a:ea typeface="ＭＳ Ｐゴシック" charset="0"/>
        </a:defRPr>
      </a:lvl8pPr>
      <a:lvl9pPr marL="1828800" algn="l" defTabSz="457200" rtl="0" fontAlgn="base">
        <a:spcBef>
          <a:spcPct val="0"/>
        </a:spcBef>
        <a:spcAft>
          <a:spcPct val="0"/>
        </a:spcAft>
        <a:defRPr sz="4000" b="1">
          <a:solidFill>
            <a:schemeClr val="tx1"/>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defRPr sz="2800" kern="1200">
          <a:solidFill>
            <a:schemeClr val="tx1"/>
          </a:solidFill>
          <a:latin typeface="Helvetica"/>
          <a:ea typeface="MS PGothic" pitchFamily="34" charset="-128"/>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Helvetica"/>
          <a:ea typeface="MS PGothic" pitchFamily="34"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MS PGothic" pitchFamily="34"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S PGothic" pitchFamily="34"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S PGothic" pitchFamily="34"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9" descr="PROJECT CHOICE COVER SLID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5563"/>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6" name="Rectangle 3"/>
          <p:cNvSpPr>
            <a:spLocks noGrp="1" noChangeArrowheads="1"/>
          </p:cNvSpPr>
          <p:nvPr>
            <p:ph type="body" idx="1"/>
          </p:nvPr>
        </p:nvSpPr>
        <p:spPr bwMode="auto">
          <a:xfrm>
            <a:off x="6858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5648912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http://neuronarrative.files.wordpress.com/2008/11/synapse.jpg&amp;imgrefurl=http://neuronarrative.wordpress.com/2008/11/05/post-election-postpartum-the-dopamine-edition/&amp;usg=__WDAsscOzxlWpamd51LcHaihrmTc=&amp;h=495&amp;w=479&amp;sz=24&amp;hl=en&amp;start=10&amp;tbnid=DK6LV0YFCgrK9M:&amp;tbnh=130&amp;tbnw=126&amp;prev=/images?q=synapse+dopamine&amp;gbv=2&amp;hl=en"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hyperlink" Target="http://www.sciencemag.org/sciext/vis2005/show/images/slide1_large.jpg"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4"/><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hart" Target="../charts/chart1.xml"/><Relationship Id="rId5" Type="http://schemas.openxmlformats.org/officeDocument/2006/relationships/slideLayout" Target="../slideLayouts/slideLayout40.xml"/><Relationship Id="rId4" Type="http://schemas.openxmlformats.org/officeDocument/2006/relationships/video" Target="../media/media2.mp4"/></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images.google.com/imgres?imgurl=http://www.grainprocessing.com/images/Beverage%20Alcohol%20Collage.jpg&amp;imgrefurl=http://www.grainprocessing.com/alcohol/alcinfo.html&amp;usg=__6x1aNg6qQuvmrYcViwWx7BdDKzI=&amp;h=999&amp;w=1672&amp;sz=199&amp;hl=en&amp;start=15&amp;um=1&amp;tbnid=v-BXhT2zwCsU_M:&amp;tbnh=90&amp;tbnw=150&amp;prev=/images?q=alcohol&amp;hl=en&amp;um=1" TargetMode="External"/><Relationship Id="rId7" Type="http://schemas.openxmlformats.org/officeDocument/2006/relationships/hyperlink" Target="http://images.google.com/imgres?imgurl=http://www.dfk.com.au/Web%20Pages/Graphics/Marijuana%20Leaf.gif&amp;imgrefurl=http://www.dfk.com.au/Web%20Pages/Marijuana.html&amp;usg=__yoOX9mrr69zEyhn6xaWpAM4PTcE=&amp;h=400&amp;w=399&amp;sz=65&amp;hl=en&amp;start=16&amp;um=1&amp;tbnid=eVLcbx2_BtS_VM:&amp;tbnh=124&amp;tbnw=124&amp;prev=/images?q=marijuana&amp;hl=en&amp;um=1"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hyperlink" Target="http://images.google.com/imgres?imgurl=http://ulsu.files.wordpress.com/2009/02/war-on-drugs22.jpg&amp;imgrefurl=http://ulsu.wordpress.com/2009/02/&amp;usg=__FG8IHy-XQfx1oDjwoG5SI8jW0k0=&amp;h=432&amp;w=400&amp;sz=58&amp;hl=en&amp;start=3&amp;um=1&amp;tbnid=frWHXrUvXfEQNM:&amp;tbnh=126&amp;tbnw=117&amp;prev=/images?q=drugs&amp;hl=en&amp;um=1"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images.google.com/imgres?imgurl=http://www.carolinabears.com/bearhunt/2009/images/stories/dice.jpg&amp;imgrefurl=http://www.carolinabears.com/bearhunt/2009/index.php?option=com_content&amp;task=view&amp;id=44&amp;Itemid=68&amp;usg=__JDKx6teiTtHFwGV2tCXjEeUExU8=&amp;h=300&amp;w=300&amp;sz=19&amp;hl=en&amp;start=5&amp;um=1&amp;tbnid=_YjTTQF3K84FfM:&amp;tbnh=116&amp;tbnw=116&amp;prev=/images?q=gambling&amp;hl=en&amp;um=1" TargetMode="External"/><Relationship Id="rId7" Type="http://schemas.openxmlformats.org/officeDocument/2006/relationships/hyperlink" Target="http://images.google.com/imgres?imgurl=http://sarcasticgamer.com/wp/wp-content/uploads/2008/01/anger-m.jpg&amp;imgrefurl=http://sarcasticgamer.com/wp/index.php/2008/01/xbox-live-still-fked.html&amp;usg=__lmIU9hPfdFQzxhaD8tO69ZnPX3c=&amp;h=448&amp;w=672&amp;sz=46&amp;hl=en&amp;start=9&amp;um=1&amp;tbnid=WCTlJcFQGMRllM:&amp;tbnh=92&amp;tbnw=138&amp;prev=/images?q=anger&amp;hl=en&amp;um=1"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hyperlink" Target="http://images.google.com/imgres?imgurl=http://www.psychiatric-disorders.com/images/imgWS-self-mutilation.jpg&amp;imgrefurl=http://www.psychiatric-disorders.com/articles/warning-signs/self-mutilation.php&amp;usg=__WpPlNSTRXzr7B94WaHLt6HMXzBE=&amp;h=190&amp;w=162&amp;sz=3&amp;hl=en&amp;start=6&amp;um=1&amp;tbnid=fyHUrbfUp3W6LM:&amp;tbnh=103&amp;tbnw=88&amp;prev=/images?q=cutting+self-mutilation&amp;hl=en&amp;um=1" TargetMode="External"/><Relationship Id="rId10" Type="http://schemas.openxmlformats.org/officeDocument/2006/relationships/image" Target="../media/image35.jpeg"/><Relationship Id="rId4" Type="http://schemas.openxmlformats.org/officeDocument/2006/relationships/image" Target="../media/image32.jpeg"/><Relationship Id="rId9" Type="http://schemas.openxmlformats.org/officeDocument/2006/relationships/hyperlink" Target="http://images.google.com/imgres?imgurl=http://www.popsci.com/files/imagecache/article_image_large/files/articles/video-game-kid.gif&amp;imgrefurl=http://www.popsci.com/entertainment-amp-gaming/article/2008-12/video-games-beef-brain&amp;usg=__27FFT1cuTMssygl6Jz7yQXWhrx0=&amp;h=725&amp;w=485&amp;sz=143&amp;hl=en&amp;start=60&amp;um=1&amp;tbnid=W9peCOyvSFGgLM:&amp;tbnh=140&amp;tbnw=94&amp;prev=/images?q=video+games&amp;ndsp=20&amp;hl=en&amp;sa=N&amp;start=40&amp;um=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a:extLst>
              <a:ext uri="{FF2B5EF4-FFF2-40B4-BE49-F238E27FC236}">
                <a16:creationId xmlns:a16="http://schemas.microsoft.com/office/drawing/2014/main" id="{D7EAF2BF-9F76-4A42-B0B2-C129DDA68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115" t="38663" r="7076" b="11053"/>
          <a:stretch>
            <a:fillRect/>
          </a:stretch>
        </p:blipFill>
        <p:spPr bwMode="auto">
          <a:xfrm>
            <a:off x="2328069" y="1828800"/>
            <a:ext cx="4487862" cy="396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A616B41C-D2E6-4A80-BDB5-336DB3C8091B}"/>
              </a:ext>
            </a:extLst>
          </p:cNvPr>
          <p:cNvSpPr txBox="1">
            <a:spLocks noChangeArrowheads="1"/>
          </p:cNvSpPr>
          <p:nvPr/>
        </p:nvSpPr>
        <p:spPr>
          <a:xfrm>
            <a:off x="20638" y="381000"/>
            <a:ext cx="9144000" cy="990600"/>
          </a:xfrm>
          <a:prstGeom prst="rect">
            <a:avLst/>
          </a:prstGeom>
        </p:spPr>
        <p:txBody>
          <a:bodyPr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ヒラギノ角ゴ Pro W3"/>
                <a:cs typeface="+mj-cs"/>
                <a:sym typeface="Arial"/>
              </a:rPr>
              <a:t>BrainAbouts: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ヒラギノ角ゴ Pro W3"/>
                <a:cs typeface="+mj-cs"/>
                <a:sym typeface="Arial"/>
              </a:rPr>
              <a:t>About the Brain</a:t>
            </a:r>
            <a:r>
              <a:rPr kumimoji="0" lang="en-US" sz="5000" b="1" i="0" u="none" strike="noStrike" kern="1200" cap="none" spc="0" normalizeH="0" noProof="0" dirty="0">
                <a:ln>
                  <a:noFill/>
                </a:ln>
                <a:solidFill>
                  <a:prstClr val="black"/>
                </a:solidFill>
                <a:effectLst/>
                <a:uLnTx/>
                <a:uFillTx/>
                <a:latin typeface="Calibri" panose="020F0502020204030204"/>
                <a:ea typeface="ヒラギノ角ゴ Pro W3"/>
                <a:cs typeface="+mj-cs"/>
                <a:sym typeface="Arial"/>
              </a:rPr>
              <a:t> and Risky Behavior</a:t>
            </a:r>
            <a:endParaRPr kumimoji="0" lang="en-US" sz="5000" b="1" i="0" u="none" strike="noStrike" kern="1200" cap="none" spc="0" normalizeH="0" baseline="0" noProof="0" dirty="0">
              <a:ln>
                <a:noFill/>
              </a:ln>
              <a:solidFill>
                <a:srgbClr val="000000"/>
              </a:solidFill>
              <a:effectLst/>
              <a:uLnTx/>
              <a:uFillTx/>
              <a:latin typeface="Calibri" panose="020F0502020204030204"/>
              <a:ea typeface="ヒラギノ角ゴ Pro W3"/>
              <a:cs typeface="+mj-cs"/>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Brains several 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4" name="Picture 2" descr="http://33.media.tumblr.com/f093e54f85dc1d1969ebc76b321bdd7e/tumblr_mj9eix931L1rog5d1o1_5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381000"/>
            <a:ext cx="83391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14400" y="4572000"/>
            <a:ext cx="7452682" cy="163121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0" b="1" i="0" u="none" strike="noStrike" kern="1200" cap="all" spc="0" normalizeH="0" baseline="0" noProof="0" dirty="0">
                <a:ln w="0"/>
                <a:solidFill>
                  <a:srgbClr val="CF1C22"/>
                </a:solidFill>
                <a:effectLst>
                  <a:reflection blurRad="12700" stA="50000" endPos="50000" dist="5000" dir="5400000" sy="-100000" rotWithShape="0"/>
                </a:effectLst>
                <a:uLnTx/>
                <a:uFillTx/>
                <a:latin typeface="Arial" charset="0"/>
                <a:ea typeface="ヒラギノ角ゴ Pro W3" pitchFamily="1" charset="-128"/>
                <a:cs typeface="+mn-cs"/>
              </a:rPr>
              <a:t>Or lose it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6" descr="Image result for building bl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85988"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684213" y="228600"/>
            <a:ext cx="8229600" cy="914400"/>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ea typeface="ヒラギノ角ゴ Pro W3"/>
                <a:cs typeface="+mj-cs"/>
              </a:rPr>
              <a:t>Executive Functioning</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000" b="1" i="0" u="none" strike="noStrike" kern="0" cap="none" spc="0" normalizeH="0" baseline="0" noProof="0" dirty="0">
              <a:ln>
                <a:noFill/>
              </a:ln>
              <a:solidFill>
                <a:srgbClr val="FF0000"/>
              </a:solidFill>
              <a:effectLst>
                <a:outerShdw blurRad="38100" dist="38100" dir="2700000" algn="tl">
                  <a:srgbClr val="C0C0C0"/>
                </a:outerShdw>
              </a:effectLst>
              <a:uLnTx/>
              <a:uFillTx/>
              <a:latin typeface="Calibri"/>
              <a:ea typeface="ヒラギノ角ゴ Pro W3"/>
              <a:cs typeface="+mj-cs"/>
            </a:endParaRPr>
          </a:p>
        </p:txBody>
      </p:sp>
      <p:sp>
        <p:nvSpPr>
          <p:cNvPr id="143364" name="Text Placeholder 4"/>
          <p:cNvSpPr>
            <a:spLocks noGrp="1" noChangeArrowheads="1"/>
          </p:cNvSpPr>
          <p:nvPr>
            <p:ph type="body" idx="1"/>
          </p:nvPr>
        </p:nvSpPr>
        <p:spPr>
          <a:xfrm>
            <a:off x="688975" y="1503363"/>
            <a:ext cx="4040188" cy="639762"/>
          </a:xfrm>
        </p:spPr>
        <p:txBody>
          <a:bodyPr/>
          <a:lstStyle/>
          <a:p>
            <a:r>
              <a:rPr lang="en-US" altLang="en-US" u="sng" dirty="0"/>
              <a:t>     Elementary/Middle 	</a:t>
            </a:r>
          </a:p>
        </p:txBody>
      </p:sp>
      <p:sp>
        <p:nvSpPr>
          <p:cNvPr id="143365" name="Content Placeholder 5"/>
          <p:cNvSpPr>
            <a:spLocks noGrp="1" noChangeArrowheads="1"/>
          </p:cNvSpPr>
          <p:nvPr>
            <p:ph sz="half" idx="2"/>
          </p:nvPr>
        </p:nvSpPr>
        <p:spPr>
          <a:xfrm>
            <a:off x="688975" y="2143125"/>
            <a:ext cx="4040188" cy="3951288"/>
          </a:xfrm>
        </p:spPr>
        <p:txBody>
          <a:bodyPr/>
          <a:lstStyle/>
          <a:p>
            <a:r>
              <a:rPr lang="en-US" altLang="en-US"/>
              <a:t>Task Initiation</a:t>
            </a:r>
          </a:p>
          <a:p>
            <a:r>
              <a:rPr lang="en-US" altLang="en-US"/>
              <a:t>Flexible Thinking</a:t>
            </a:r>
          </a:p>
          <a:p>
            <a:r>
              <a:rPr lang="en-US" altLang="en-US"/>
              <a:t>Planning and Prioritizing</a:t>
            </a:r>
          </a:p>
          <a:p>
            <a:r>
              <a:rPr lang="en-US" altLang="en-US"/>
              <a:t>Organization</a:t>
            </a:r>
          </a:p>
          <a:p>
            <a:r>
              <a:rPr lang="en-US" altLang="en-US"/>
              <a:t>Working Memory</a:t>
            </a:r>
          </a:p>
          <a:p>
            <a:r>
              <a:rPr lang="en-US" altLang="en-US"/>
              <a:t>Self-Monitoring</a:t>
            </a:r>
          </a:p>
          <a:p>
            <a:r>
              <a:rPr lang="en-US" altLang="en-US"/>
              <a:t>Selective Attention</a:t>
            </a:r>
          </a:p>
          <a:p>
            <a:r>
              <a:rPr lang="en-US" altLang="en-US"/>
              <a:t>Coordination</a:t>
            </a:r>
          </a:p>
        </p:txBody>
      </p:sp>
      <p:sp>
        <p:nvSpPr>
          <p:cNvPr id="143366" name="Text Placeholder 6"/>
          <p:cNvSpPr>
            <a:spLocks noGrp="1" noChangeArrowheads="1"/>
          </p:cNvSpPr>
          <p:nvPr>
            <p:ph type="body" sz="quarter" idx="3"/>
          </p:nvPr>
        </p:nvSpPr>
        <p:spPr>
          <a:xfrm>
            <a:off x="4876800" y="1503363"/>
            <a:ext cx="4041775" cy="639762"/>
          </a:xfrm>
        </p:spPr>
        <p:txBody>
          <a:bodyPr/>
          <a:lstStyle/>
          <a:p>
            <a:r>
              <a:rPr lang="en-US" altLang="en-US" u="sng" dirty="0"/>
              <a:t>      Middle/High School    	</a:t>
            </a:r>
            <a:endParaRPr lang="en-US" altLang="en-US" dirty="0"/>
          </a:p>
        </p:txBody>
      </p:sp>
      <p:sp>
        <p:nvSpPr>
          <p:cNvPr id="8" name="Content Placeholder 7"/>
          <p:cNvSpPr>
            <a:spLocks noGrp="1"/>
          </p:cNvSpPr>
          <p:nvPr>
            <p:ph sz="quarter" idx="4"/>
          </p:nvPr>
        </p:nvSpPr>
        <p:spPr>
          <a:xfrm>
            <a:off x="4876800" y="2143125"/>
            <a:ext cx="4041775" cy="3951288"/>
          </a:xfrm>
        </p:spPr>
        <p:txBody>
          <a:bodyPr/>
          <a:lstStyle/>
          <a:p>
            <a:pPr eaLnBrk="1" hangingPunct="1">
              <a:buClr>
                <a:schemeClr val="accent2">
                  <a:lumMod val="75000"/>
                </a:schemeClr>
              </a:buClr>
              <a:defRPr/>
            </a:pPr>
            <a:r>
              <a:rPr lang="en-US" dirty="0"/>
              <a:t>Abstract; conceptual understanding</a:t>
            </a:r>
          </a:p>
          <a:p>
            <a:pPr eaLnBrk="1" hangingPunct="1">
              <a:buClr>
                <a:schemeClr val="accent2">
                  <a:lumMod val="75000"/>
                </a:schemeClr>
              </a:buClr>
              <a:defRPr/>
            </a:pPr>
            <a:r>
              <a:rPr lang="en-US" dirty="0"/>
              <a:t>Impulse Control</a:t>
            </a:r>
          </a:p>
          <a:p>
            <a:pPr eaLnBrk="1" hangingPunct="1">
              <a:buClr>
                <a:schemeClr val="accent2">
                  <a:lumMod val="75000"/>
                </a:schemeClr>
              </a:buClr>
              <a:defRPr/>
            </a:pPr>
            <a:r>
              <a:rPr lang="en-US" dirty="0"/>
              <a:t>Problem-Solving</a:t>
            </a:r>
          </a:p>
          <a:p>
            <a:pPr eaLnBrk="1" hangingPunct="1">
              <a:buClr>
                <a:schemeClr val="accent2">
                  <a:lumMod val="75000"/>
                </a:schemeClr>
              </a:buClr>
              <a:defRPr/>
            </a:pPr>
            <a:r>
              <a:rPr lang="en-US" dirty="0"/>
              <a:t>Decision-Making</a:t>
            </a:r>
          </a:p>
          <a:p>
            <a:pPr eaLnBrk="1" hangingPunct="1">
              <a:buClr>
                <a:schemeClr val="accent2">
                  <a:lumMod val="75000"/>
                </a:schemeClr>
              </a:buClr>
              <a:defRPr/>
            </a:pPr>
            <a:r>
              <a:rPr lang="en-US" dirty="0"/>
              <a:t>Judgment</a:t>
            </a:r>
          </a:p>
          <a:p>
            <a:pPr eaLnBrk="1" hangingPunct="1">
              <a:buClr>
                <a:schemeClr val="accent2">
                  <a:lumMod val="75000"/>
                </a:schemeClr>
              </a:buClr>
              <a:defRPr/>
            </a:pPr>
            <a:r>
              <a:rPr lang="en-US" dirty="0"/>
              <a:t>Emotion Regulation</a:t>
            </a:r>
          </a:p>
          <a:p>
            <a:pPr eaLnBrk="1" hangingPunct="1">
              <a:buClr>
                <a:schemeClr val="accent2">
                  <a:lumMod val="75000"/>
                </a:schemeClr>
              </a:buClr>
              <a:defRPr/>
            </a:pPr>
            <a:r>
              <a:rPr lang="en-US" dirty="0"/>
              <a:t>Frustration Tolerance</a:t>
            </a:r>
          </a:p>
          <a:p>
            <a:pPr eaLnBrk="1" hangingPunct="1">
              <a:buClr>
                <a:schemeClr val="accent2">
                  <a:lumMod val="75000"/>
                </a:schemeClr>
              </a:buClr>
              <a:defRPr/>
            </a:pPr>
            <a:r>
              <a:rPr lang="en-US" dirty="0"/>
              <a:t>Ability to Feel Empathy</a:t>
            </a:r>
          </a:p>
        </p:txBody>
      </p:sp>
    </p:spTree>
    <p:extLst>
      <p:ext uri="{BB962C8B-B14F-4D97-AF65-F5344CB8AC3E}">
        <p14:creationId xmlns:p14="http://schemas.microsoft.com/office/powerpoint/2010/main" val="68384538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1143000"/>
            <a:ext cx="6172200" cy="4343400"/>
          </a:xfrm>
        </p:spPr>
        <p:txBody>
          <a:bodyPr>
            <a:noAutofit/>
          </a:bodyPr>
          <a:lstStyle/>
          <a:p>
            <a:pPr>
              <a:defRPr/>
            </a:pPr>
            <a:r>
              <a:rPr lang="en-US" sz="5000" b="1" dirty="0">
                <a:latin typeface="+mn-lt"/>
              </a:rPr>
              <a:t>How do</a:t>
            </a:r>
            <a:br>
              <a:rPr lang="en-US" sz="5000" b="1" dirty="0">
                <a:latin typeface="+mn-lt"/>
              </a:rPr>
            </a:br>
            <a:r>
              <a:rPr lang="en-US" sz="5000" b="1" dirty="0">
                <a:latin typeface="+mn-lt"/>
              </a:rPr>
              <a:t> </a:t>
            </a:r>
            <a:r>
              <a:rPr lang="en-US" sz="5000" b="1" dirty="0">
                <a:solidFill>
                  <a:srgbClr val="FF0000"/>
                </a:solidFill>
                <a:latin typeface="+mn-lt"/>
              </a:rPr>
              <a:t>alcohol/drugs</a:t>
            </a:r>
            <a:br>
              <a:rPr lang="en-US" sz="5000" b="1" dirty="0">
                <a:solidFill>
                  <a:srgbClr val="FF0000"/>
                </a:solidFill>
                <a:latin typeface="+mn-lt"/>
              </a:rPr>
            </a:br>
            <a:r>
              <a:rPr lang="en-US" sz="5000" b="1" dirty="0">
                <a:latin typeface="+mn-lt"/>
              </a:rPr>
              <a:t> and other</a:t>
            </a:r>
            <a:br>
              <a:rPr lang="en-US" sz="5000" b="1" dirty="0">
                <a:latin typeface="+mn-lt"/>
              </a:rPr>
            </a:br>
            <a:r>
              <a:rPr lang="en-US" sz="5000" b="1" dirty="0">
                <a:latin typeface="+mn-lt"/>
              </a:rPr>
              <a:t> </a:t>
            </a:r>
            <a:r>
              <a:rPr lang="en-US" sz="5000" b="1" dirty="0">
                <a:solidFill>
                  <a:srgbClr val="FF0000"/>
                </a:solidFill>
                <a:latin typeface="+mn-lt"/>
              </a:rPr>
              <a:t>high-risk behaviors </a:t>
            </a:r>
            <a:r>
              <a:rPr lang="en-US" sz="5000" b="1" dirty="0">
                <a:latin typeface="+mn-lt"/>
              </a:rPr>
              <a:t>effect the brain</a:t>
            </a:r>
            <a:br>
              <a:rPr lang="en-US" sz="5000" b="1" dirty="0">
                <a:latin typeface="+mn-lt"/>
              </a:rPr>
            </a:br>
            <a:r>
              <a:rPr lang="en-US" sz="5000" b="1" dirty="0">
                <a:latin typeface="+mn-lt"/>
              </a:rPr>
              <a:t> during the pruning process?</a:t>
            </a:r>
          </a:p>
        </p:txBody>
      </p:sp>
      <p:pic>
        <p:nvPicPr>
          <p:cNvPr id="109571" name="Content Placeholder 3" descr="1_PERC_comp_6PANELS_SMALL.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143000"/>
            <a:ext cx="2009775" cy="4114800"/>
          </a:xfrm>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Rot="1" noChangeArrowheads="1"/>
          </p:cNvSpPr>
          <p:nvPr>
            <p:ph type="title" idx="4294967295"/>
          </p:nvPr>
        </p:nvSpPr>
        <p:spPr>
          <a:xfrm>
            <a:off x="603250" y="114300"/>
            <a:ext cx="8540750" cy="1143000"/>
          </a:xfrm>
        </p:spPr>
        <p:txBody>
          <a:bodyPr/>
          <a:lstStyle/>
          <a:p>
            <a:pPr eaLnBrk="1" fontAlgn="auto" hangingPunct="1">
              <a:spcAft>
                <a:spcPts val="0"/>
              </a:spcAft>
              <a:defRPr/>
            </a:pPr>
            <a:r>
              <a:rPr lang="en-US" sz="4500" dirty="0">
                <a:solidFill>
                  <a:schemeClr val="tx2">
                    <a:tint val="100000"/>
                    <a:satMod val="250000"/>
                  </a:schemeClr>
                </a:solidFill>
                <a:effectLst>
                  <a:outerShdw blurRad="38100" dist="38100" dir="2700000" algn="tl">
                    <a:srgbClr val="000000"/>
                  </a:outerShdw>
                </a:effectLst>
                <a:latin typeface="+mn-lt"/>
              </a:rPr>
              <a:t>Limbic System</a:t>
            </a:r>
          </a:p>
        </p:txBody>
      </p:sp>
      <p:sp>
        <p:nvSpPr>
          <p:cNvPr id="327683" name="Rectangle 3"/>
          <p:cNvSpPr>
            <a:spLocks noGrp="1" noRot="1" noChangeArrowheads="1"/>
          </p:cNvSpPr>
          <p:nvPr>
            <p:ph type="body" idx="4294967295"/>
          </p:nvPr>
        </p:nvSpPr>
        <p:spPr>
          <a:xfrm>
            <a:off x="2473325" y="1139653"/>
            <a:ext cx="4800600" cy="1463675"/>
          </a:xfrm>
        </p:spPr>
        <p:txBody>
          <a:bodyPr>
            <a:normAutofit/>
          </a:bodyPr>
          <a:lstStyle/>
          <a:p>
            <a:pPr marL="514350" indent="-514350" eaLnBrk="1" fontAlgn="auto" hangingPunct="1">
              <a:spcAft>
                <a:spcPts val="0"/>
              </a:spcAft>
              <a:buFont typeface="+mj-lt"/>
              <a:buAutoNum type="arabicParenR"/>
              <a:defRPr/>
            </a:pPr>
            <a:r>
              <a:rPr lang="en-US" dirty="0">
                <a:effectLst>
                  <a:outerShdw blurRad="38100" dist="38100" dir="2700000" algn="tl">
                    <a:srgbClr val="000000"/>
                  </a:outerShdw>
                </a:effectLst>
              </a:rPr>
              <a:t>Survival: Fight or Flight</a:t>
            </a:r>
          </a:p>
          <a:p>
            <a:pPr marL="514350" indent="-514350" eaLnBrk="1" fontAlgn="auto" hangingPunct="1">
              <a:spcAft>
                <a:spcPts val="0"/>
              </a:spcAft>
              <a:buFont typeface="+mj-lt"/>
              <a:buAutoNum type="arabicParenR"/>
              <a:defRPr/>
            </a:pPr>
            <a:r>
              <a:rPr lang="en-US" dirty="0">
                <a:effectLst>
                  <a:outerShdw blurRad="38100" dist="38100" dir="2700000" algn="tl">
                    <a:srgbClr val="000000"/>
                  </a:outerShdw>
                </a:effectLst>
              </a:rPr>
              <a:t>Pleasurable Experiences</a:t>
            </a:r>
          </a:p>
        </p:txBody>
      </p:sp>
      <p:pic>
        <p:nvPicPr>
          <p:cNvPr id="28676" name="Picture 5" descr="exp_human0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3124200"/>
            <a:ext cx="3886200"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descr="limbic-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597150"/>
            <a:ext cx="36576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rrowheads="1"/>
          </p:cNvSpPr>
          <p:nvPr>
            <p:ph type="title"/>
          </p:nvPr>
        </p:nvSpPr>
        <p:spPr>
          <a:xfrm>
            <a:off x="5410200" y="4495800"/>
            <a:ext cx="3733800" cy="1981200"/>
          </a:xfrm>
        </p:spPr>
        <p:txBody>
          <a:bodyPr>
            <a:normAutofit fontScale="90000"/>
          </a:bodyPr>
          <a:lstStyle/>
          <a:p>
            <a:pPr eaLnBrk="1" hangingPunct="1">
              <a:defRPr/>
            </a:pPr>
            <a:r>
              <a:rPr lang="en-US" sz="4000" b="1" dirty="0">
                <a:solidFill>
                  <a:srgbClr val="FF0000"/>
                </a:solidFill>
              </a:rPr>
              <a:t>Dop</a:t>
            </a:r>
            <a:r>
              <a:rPr lang="en-US" sz="4000" b="1" dirty="0"/>
              <a:t>amine:</a:t>
            </a:r>
            <a:br>
              <a:rPr lang="en-US" sz="4000" b="1" dirty="0"/>
            </a:br>
            <a:r>
              <a:rPr lang="en-US" sz="4000" b="1" dirty="0"/>
              <a:t>Calm, Happy, Signals Salience</a:t>
            </a:r>
            <a:br>
              <a:rPr lang="en-US" sz="4000" dirty="0"/>
            </a:br>
            <a:endParaRPr lang="en-US" sz="4000" dirty="0"/>
          </a:p>
        </p:txBody>
      </p:sp>
      <p:pic>
        <p:nvPicPr>
          <p:cNvPr id="35843" name="Picture 8" descr="synap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838200"/>
            <a:ext cx="29543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2" descr="See full size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04800"/>
            <a:ext cx="44735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Placeholder 3"/>
          <p:cNvGraphicFramePr>
            <a:graphicFrameLocks noGrp="1"/>
          </p:cNvGraphicFramePr>
          <p:nvPr>
            <p:ph type="chart" idx="1"/>
          </p:nvPr>
        </p:nvGraphicFramePr>
        <p:xfrm>
          <a:off x="584200" y="1670050"/>
          <a:ext cx="7975600" cy="4756150"/>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p:cNvSpPr>
            <a:spLocks noGrp="1"/>
          </p:cNvSpPr>
          <p:nvPr>
            <p:ph type="title"/>
          </p:nvPr>
        </p:nvSpPr>
        <p:spPr>
          <a:xfrm>
            <a:off x="0" y="228600"/>
            <a:ext cx="9144000" cy="1143000"/>
          </a:xfrm>
        </p:spPr>
        <p:txBody>
          <a:bodyPr/>
          <a:lstStyle/>
          <a:p>
            <a:pPr>
              <a:defRPr/>
            </a:pPr>
            <a:r>
              <a:rPr lang="en-US" sz="3500" dirty="0"/>
              <a:t>Dopamine Release and</a:t>
            </a:r>
            <a:br>
              <a:rPr lang="en-US" sz="3500" dirty="0"/>
            </a:br>
            <a:r>
              <a:rPr lang="en-US" sz="3500" dirty="0"/>
              <a:t> the Hedonic (pleasure) Threshold</a:t>
            </a:r>
          </a:p>
        </p:txBody>
      </p:sp>
      <p:sp>
        <p:nvSpPr>
          <p:cNvPr id="7" name="Rectangle 6"/>
          <p:cNvSpPr>
            <a:spLocks noChangeArrowheads="1"/>
          </p:cNvSpPr>
          <p:nvPr/>
        </p:nvSpPr>
        <p:spPr bwMode="auto">
          <a:xfrm>
            <a:off x="6248400" y="2209800"/>
            <a:ext cx="609600" cy="3733800"/>
          </a:xfrm>
          <a:prstGeom prst="rect">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 charset="-128"/>
              <a:cs typeface="+mn-cs"/>
            </a:endParaRPr>
          </a:p>
        </p:txBody>
      </p:sp>
      <p:sp>
        <p:nvSpPr>
          <p:cNvPr id="114693" name="Rectangle 8"/>
          <p:cNvSpPr>
            <a:spLocks noChangeArrowheads="1"/>
          </p:cNvSpPr>
          <p:nvPr/>
        </p:nvSpPr>
        <p:spPr bwMode="auto">
          <a:xfrm>
            <a:off x="3200400" y="5264150"/>
            <a:ext cx="727075" cy="6794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 charset="-128"/>
              <a:cs typeface="+mn-cs"/>
            </a:endParaRPr>
          </a:p>
        </p:txBody>
      </p:sp>
      <p:sp>
        <p:nvSpPr>
          <p:cNvPr id="114694" name="Rectangle 9"/>
          <p:cNvSpPr>
            <a:spLocks noChangeArrowheads="1"/>
          </p:cNvSpPr>
          <p:nvPr/>
        </p:nvSpPr>
        <p:spPr bwMode="auto">
          <a:xfrm>
            <a:off x="4648200" y="4648200"/>
            <a:ext cx="727075" cy="1295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 charset="-128"/>
              <a:cs typeface="+mn-cs"/>
            </a:endParaRPr>
          </a:p>
        </p:txBody>
      </p:sp>
      <p:sp>
        <p:nvSpPr>
          <p:cNvPr id="114695" name="Rectangle 10"/>
          <p:cNvSpPr>
            <a:spLocks noChangeArrowheads="1"/>
          </p:cNvSpPr>
          <p:nvPr/>
        </p:nvSpPr>
        <p:spPr bwMode="auto">
          <a:xfrm>
            <a:off x="1752600" y="5334000"/>
            <a:ext cx="727075" cy="609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 charset="-128"/>
              <a:cs typeface="+mn-cs"/>
            </a:endParaRPr>
          </a:p>
        </p:txBody>
      </p:sp>
      <p:sp>
        <p:nvSpPr>
          <p:cNvPr id="13" name="Rectangle 12"/>
          <p:cNvSpPr>
            <a:spLocks noChangeArrowheads="1"/>
          </p:cNvSpPr>
          <p:nvPr/>
        </p:nvSpPr>
        <p:spPr bwMode="auto">
          <a:xfrm>
            <a:off x="4706938" y="4876800"/>
            <a:ext cx="609600" cy="1066800"/>
          </a:xfrm>
          <a:prstGeom prst="rect">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 charset="-128"/>
              <a:cs typeface="+mn-cs"/>
            </a:endParaRPr>
          </a:p>
        </p:txBody>
      </p:sp>
      <p:sp>
        <p:nvSpPr>
          <p:cNvPr id="14" name="Rectangle 13"/>
          <p:cNvSpPr>
            <a:spLocks noChangeArrowheads="1"/>
          </p:cNvSpPr>
          <p:nvPr/>
        </p:nvSpPr>
        <p:spPr bwMode="auto">
          <a:xfrm>
            <a:off x="3252788" y="5410200"/>
            <a:ext cx="609600" cy="533400"/>
          </a:xfrm>
          <a:prstGeom prst="rect">
            <a:avLst/>
          </a:prstGeom>
          <a:solidFill>
            <a:srgbClr val="00B050"/>
          </a:solidFill>
          <a:ln w="9525" algn="ctr">
            <a:solidFill>
              <a:schemeClr val="tx1"/>
            </a:solidFill>
            <a:round/>
            <a:headEnd/>
            <a:tailEnd/>
          </a:ln>
        </p:spPr>
        <p:txBody>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 charset="-128"/>
              <a:cs typeface="+mn-cs"/>
            </a:endParaRPr>
          </a:p>
        </p:txBody>
      </p:sp>
      <p:sp>
        <p:nvSpPr>
          <p:cNvPr id="15" name="Rectangle 14"/>
          <p:cNvSpPr>
            <a:spLocks noChangeArrowheads="1"/>
          </p:cNvSpPr>
          <p:nvPr/>
        </p:nvSpPr>
        <p:spPr bwMode="auto">
          <a:xfrm>
            <a:off x="1811338" y="5540375"/>
            <a:ext cx="609600" cy="403225"/>
          </a:xfrm>
          <a:prstGeom prst="rect">
            <a:avLst/>
          </a:prstGeom>
          <a:solidFill>
            <a:srgbClr val="00B0F0"/>
          </a:solidFill>
          <a:ln w="9525" algn="ctr">
            <a:solidFill>
              <a:schemeClr val="tx1"/>
            </a:solidFill>
            <a:round/>
            <a:headEnd/>
            <a:tailEnd/>
          </a:ln>
        </p:spPr>
        <p:txBody>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ヒラギノ角ゴ Pro W3" pitchFamily="1" charset="-128"/>
              <a:cs typeface="+mn-cs"/>
            </a:endParaRPr>
          </a:p>
        </p:txBody>
      </p:sp>
      <p:cxnSp>
        <p:nvCxnSpPr>
          <p:cNvPr id="6" name="Straight Connector 5"/>
          <p:cNvCxnSpPr/>
          <p:nvPr/>
        </p:nvCxnSpPr>
        <p:spPr>
          <a:xfrm>
            <a:off x="1484313" y="5264150"/>
            <a:ext cx="5943600"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600200" y="5376863"/>
            <a:ext cx="5584825" cy="549275"/>
          </a:xfrm>
          <a:custGeom>
            <a:avLst/>
            <a:gdLst>
              <a:gd name="connsiteX0" fmla="*/ 0 w 5584927"/>
              <a:gd name="connsiteY0" fmla="*/ 481361 h 535702"/>
              <a:gd name="connsiteX1" fmla="*/ 391885 w 5584927"/>
              <a:gd name="connsiteY1" fmla="*/ 41974 h 535702"/>
              <a:gd name="connsiteX2" fmla="*/ 641267 w 5584927"/>
              <a:gd name="connsiteY2" fmla="*/ 41974 h 535702"/>
              <a:gd name="connsiteX3" fmla="*/ 831272 w 5584927"/>
              <a:gd name="connsiteY3" fmla="*/ 255730 h 535702"/>
              <a:gd name="connsiteX4" fmla="*/ 1175657 w 5584927"/>
              <a:gd name="connsiteY4" fmla="*/ 505112 h 535702"/>
              <a:gd name="connsiteX5" fmla="*/ 1401288 w 5584927"/>
              <a:gd name="connsiteY5" fmla="*/ 338857 h 535702"/>
              <a:gd name="connsiteX6" fmla="*/ 1615044 w 5584927"/>
              <a:gd name="connsiteY6" fmla="*/ 196353 h 535702"/>
              <a:gd name="connsiteX7" fmla="*/ 1816924 w 5584927"/>
              <a:gd name="connsiteY7" fmla="*/ 77600 h 535702"/>
              <a:gd name="connsiteX8" fmla="*/ 2042555 w 5584927"/>
              <a:gd name="connsiteY8" fmla="*/ 208229 h 535702"/>
              <a:gd name="connsiteX9" fmla="*/ 2256311 w 5584927"/>
              <a:gd name="connsiteY9" fmla="*/ 457610 h 535702"/>
              <a:gd name="connsiteX10" fmla="*/ 2481942 w 5584927"/>
              <a:gd name="connsiteY10" fmla="*/ 528862 h 535702"/>
              <a:gd name="connsiteX11" fmla="*/ 2755075 w 5584927"/>
              <a:gd name="connsiteY11" fmla="*/ 315107 h 535702"/>
              <a:gd name="connsiteX12" fmla="*/ 2945080 w 5584927"/>
              <a:gd name="connsiteY12" fmla="*/ 196353 h 535702"/>
              <a:gd name="connsiteX13" fmla="*/ 3301340 w 5584927"/>
              <a:gd name="connsiteY13" fmla="*/ 89475 h 535702"/>
              <a:gd name="connsiteX14" fmla="*/ 3740727 w 5584927"/>
              <a:gd name="connsiteY14" fmla="*/ 172603 h 535702"/>
              <a:gd name="connsiteX15" fmla="*/ 3942607 w 5584927"/>
              <a:gd name="connsiteY15" fmla="*/ 374483 h 535702"/>
              <a:gd name="connsiteX16" fmla="*/ 4286992 w 5584927"/>
              <a:gd name="connsiteY16" fmla="*/ 505112 h 535702"/>
              <a:gd name="connsiteX17" fmla="*/ 4702628 w 5584927"/>
              <a:gd name="connsiteY17" fmla="*/ 148852 h 535702"/>
              <a:gd name="connsiteX18" fmla="*/ 5011387 w 5584927"/>
              <a:gd name="connsiteY18" fmla="*/ 148852 h 535702"/>
              <a:gd name="connsiteX19" fmla="*/ 5498275 w 5584927"/>
              <a:gd name="connsiteY19" fmla="*/ 255730 h 535702"/>
              <a:gd name="connsiteX20" fmla="*/ 5581402 w 5584927"/>
              <a:gd name="connsiteY20" fmla="*/ 421985 h 535702"/>
              <a:gd name="connsiteX21" fmla="*/ 5569527 w 5584927"/>
              <a:gd name="connsiteY21" fmla="*/ 338857 h 535702"/>
              <a:gd name="connsiteX22" fmla="*/ 5569527 w 5584927"/>
              <a:gd name="connsiteY22" fmla="*/ 326982 h 53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4927" h="535702">
                <a:moveTo>
                  <a:pt x="0" y="481361"/>
                </a:moveTo>
                <a:cubicBezTo>
                  <a:pt x="142503" y="298283"/>
                  <a:pt x="285007" y="115205"/>
                  <a:pt x="391885" y="41974"/>
                </a:cubicBezTo>
                <a:cubicBezTo>
                  <a:pt x="498763" y="-31257"/>
                  <a:pt x="568036" y="6348"/>
                  <a:pt x="641267" y="41974"/>
                </a:cubicBezTo>
                <a:cubicBezTo>
                  <a:pt x="714498" y="77600"/>
                  <a:pt x="742207" y="178540"/>
                  <a:pt x="831272" y="255730"/>
                </a:cubicBezTo>
                <a:cubicBezTo>
                  <a:pt x="920337" y="332920"/>
                  <a:pt x="1080655" y="491258"/>
                  <a:pt x="1175657" y="505112"/>
                </a:cubicBezTo>
                <a:cubicBezTo>
                  <a:pt x="1270659" y="518966"/>
                  <a:pt x="1328057" y="390317"/>
                  <a:pt x="1401288" y="338857"/>
                </a:cubicBezTo>
                <a:cubicBezTo>
                  <a:pt x="1474519" y="287397"/>
                  <a:pt x="1545771" y="239896"/>
                  <a:pt x="1615044" y="196353"/>
                </a:cubicBezTo>
                <a:cubicBezTo>
                  <a:pt x="1684317" y="152810"/>
                  <a:pt x="1745672" y="75621"/>
                  <a:pt x="1816924" y="77600"/>
                </a:cubicBezTo>
                <a:cubicBezTo>
                  <a:pt x="1888176" y="79579"/>
                  <a:pt x="1969324" y="144894"/>
                  <a:pt x="2042555" y="208229"/>
                </a:cubicBezTo>
                <a:cubicBezTo>
                  <a:pt x="2115786" y="271564"/>
                  <a:pt x="2183080" y="404171"/>
                  <a:pt x="2256311" y="457610"/>
                </a:cubicBezTo>
                <a:cubicBezTo>
                  <a:pt x="2329542" y="511049"/>
                  <a:pt x="2398815" y="552612"/>
                  <a:pt x="2481942" y="528862"/>
                </a:cubicBezTo>
                <a:cubicBezTo>
                  <a:pt x="2565069" y="505112"/>
                  <a:pt x="2677885" y="370525"/>
                  <a:pt x="2755075" y="315107"/>
                </a:cubicBezTo>
                <a:cubicBezTo>
                  <a:pt x="2832265" y="259689"/>
                  <a:pt x="2854036" y="233958"/>
                  <a:pt x="2945080" y="196353"/>
                </a:cubicBezTo>
                <a:cubicBezTo>
                  <a:pt x="3036124" y="158748"/>
                  <a:pt x="3168732" y="93433"/>
                  <a:pt x="3301340" y="89475"/>
                </a:cubicBezTo>
                <a:cubicBezTo>
                  <a:pt x="3433948" y="85517"/>
                  <a:pt x="3633849" y="125102"/>
                  <a:pt x="3740727" y="172603"/>
                </a:cubicBezTo>
                <a:cubicBezTo>
                  <a:pt x="3847605" y="220104"/>
                  <a:pt x="3851563" y="319065"/>
                  <a:pt x="3942607" y="374483"/>
                </a:cubicBezTo>
                <a:cubicBezTo>
                  <a:pt x="4033651" y="429901"/>
                  <a:pt x="4160322" y="542717"/>
                  <a:pt x="4286992" y="505112"/>
                </a:cubicBezTo>
                <a:cubicBezTo>
                  <a:pt x="4413662" y="467507"/>
                  <a:pt x="4581896" y="208229"/>
                  <a:pt x="4702628" y="148852"/>
                </a:cubicBezTo>
                <a:cubicBezTo>
                  <a:pt x="4823360" y="89475"/>
                  <a:pt x="4878779" y="131039"/>
                  <a:pt x="5011387" y="148852"/>
                </a:cubicBezTo>
                <a:cubicBezTo>
                  <a:pt x="5143995" y="166665"/>
                  <a:pt x="5403273" y="210208"/>
                  <a:pt x="5498275" y="255730"/>
                </a:cubicBezTo>
                <a:cubicBezTo>
                  <a:pt x="5593277" y="301252"/>
                  <a:pt x="5569527" y="408130"/>
                  <a:pt x="5581402" y="421985"/>
                </a:cubicBezTo>
                <a:cubicBezTo>
                  <a:pt x="5593277" y="435839"/>
                  <a:pt x="5571506" y="354691"/>
                  <a:pt x="5569527" y="338857"/>
                </a:cubicBezTo>
                <a:cubicBezTo>
                  <a:pt x="5567548" y="323023"/>
                  <a:pt x="5568537" y="325002"/>
                  <a:pt x="5569527" y="326982"/>
                </a:cubicBezTo>
              </a:path>
            </a:pathLst>
          </a:custGeom>
          <a:noFill/>
          <a:ln>
            <a:solidFill>
              <a:srgbClr val="237AA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ヒラギノ角ゴ Pro W3"/>
              <a:cs typeface="+mn-cs"/>
            </a:endParaRPr>
          </a:p>
        </p:txBody>
      </p:sp>
      <p:cxnSp>
        <p:nvCxnSpPr>
          <p:cNvPr id="16" name="Straight Connector 15"/>
          <p:cNvCxnSpPr/>
          <p:nvPr/>
        </p:nvCxnSpPr>
        <p:spPr>
          <a:xfrm>
            <a:off x="1484313" y="5410200"/>
            <a:ext cx="5943600" cy="0"/>
          </a:xfrm>
          <a:prstGeom prst="line">
            <a:avLst/>
          </a:prstGeom>
          <a:ln w="508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 name="Rectangular Callout 3"/>
          <p:cNvSpPr>
            <a:spLocks noChangeArrowheads="1"/>
          </p:cNvSpPr>
          <p:nvPr/>
        </p:nvSpPr>
        <p:spPr bwMode="auto">
          <a:xfrm rot="729653">
            <a:off x="7810500" y="5238750"/>
            <a:ext cx="1090613" cy="1085850"/>
          </a:xfrm>
          <a:prstGeom prst="wedgeRectCallout">
            <a:avLst>
              <a:gd name="adj1" fmla="val -85458"/>
              <a:gd name="adj2" fmla="val -16963"/>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 charset="-128"/>
                <a:cs typeface="+mn-cs"/>
              </a:rPr>
              <a:t>Reward Deficiency Syndrome= make less dopamine</a:t>
            </a:r>
          </a:p>
        </p:txBody>
      </p:sp>
      <p:pic>
        <p:nvPicPr>
          <p:cNvPr id="8" name="Dopamine Damage 1">
            <a:hlinkClick r:id="" action="ppaction://media"/>
            <a:extLst>
              <a:ext uri="{FF2B5EF4-FFF2-40B4-BE49-F238E27FC236}">
                <a16:creationId xmlns:a16="http://schemas.microsoft.com/office/drawing/2014/main" id="{70C8B6CD-1BC0-452C-9D29-972B47ED53AA}"/>
              </a:ext>
            </a:extLst>
          </p:cNvPr>
          <p:cNvPicPr>
            <a:picLocks noChangeAspect="1"/>
          </p:cNvPicPr>
          <p:nvPr>
            <a:videoFile r:link="rId2"/>
            <p:extLst>
              <p:ext uri="{DAA4B4D4-6D71-4841-9C94-3DE7FCFB9230}">
                <p14:media xmlns:p14="http://schemas.microsoft.com/office/powerpoint/2010/main" r:embed="rId1">
                  <p14:fade out="250"/>
                </p14:media>
              </p:ext>
            </p:extLst>
          </p:nvPr>
        </p:nvPicPr>
        <p:blipFill>
          <a:blip r:embed="rId7"/>
          <a:stretch>
            <a:fillRect/>
          </a:stretch>
        </p:blipFill>
        <p:spPr>
          <a:xfrm>
            <a:off x="8045979" y="1905000"/>
            <a:ext cx="677333" cy="381000"/>
          </a:xfrm>
          <a:prstGeom prst="rect">
            <a:avLst/>
          </a:prstGeom>
        </p:spPr>
      </p:pic>
      <p:pic>
        <p:nvPicPr>
          <p:cNvPr id="12" name="Dopamine Damage 2">
            <a:hlinkClick r:id="" action="ppaction://media"/>
            <a:extLst>
              <a:ext uri="{FF2B5EF4-FFF2-40B4-BE49-F238E27FC236}">
                <a16:creationId xmlns:a16="http://schemas.microsoft.com/office/drawing/2014/main" id="{B4BB33DC-483E-4D8E-908E-9B09C25A1344}"/>
              </a:ext>
            </a:extLst>
          </p:cNvPr>
          <p:cNvPicPr>
            <a:picLocks noChangeAspect="1"/>
          </p:cNvPicPr>
          <p:nvPr>
            <a:videoFile r:link="rId4"/>
            <p:extLst>
              <p:ext uri="{DAA4B4D4-6D71-4841-9C94-3DE7FCFB9230}">
                <p14:media xmlns:p14="http://schemas.microsoft.com/office/powerpoint/2010/main" r:embed="rId3">
                  <p14:fade out="250"/>
                </p14:media>
              </p:ext>
            </p:extLst>
          </p:nvPr>
        </p:nvPicPr>
        <p:blipFill>
          <a:blip r:embed="rId8"/>
          <a:stretch>
            <a:fillRect/>
          </a:stretch>
        </p:blipFill>
        <p:spPr>
          <a:xfrm>
            <a:off x="8045979" y="2393950"/>
            <a:ext cx="677333" cy="381000"/>
          </a:xfrm>
          <a:prstGeom prst="rect">
            <a:avLst/>
          </a:prstGeom>
        </p:spPr>
      </p:pic>
    </p:spTree>
    <p:extLst>
      <p:ext uri="{BB962C8B-B14F-4D97-AF65-F5344CB8AC3E}">
        <p14:creationId xmlns:p14="http://schemas.microsoft.com/office/powerpoint/2010/main" val="3469579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34410" fill="hold"/>
                                        <p:tgtEl>
                                          <p:spTgt spid="8"/>
                                        </p:tgtEl>
                                      </p:cBhvr>
                                    </p:cmd>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4145" fill="hold"/>
                                        <p:tgtEl>
                                          <p:spTgt spid="12"/>
                                        </p:tgtEl>
                                      </p:cBhvr>
                                    </p:cmd>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1+#ppt_w/2"/>
                                          </p:val>
                                        </p:tav>
                                        <p:tav tm="100000">
                                          <p:val>
                                            <p:strVal val="#ppt_x"/>
                                          </p:val>
                                        </p:tav>
                                      </p:tavLst>
                                    </p:anim>
                                    <p:anim calcmode="lin" valueType="num">
                                      <p:cBhvr additive="base">
                                        <p:cTn id="6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showWhenStopped="0">
                <p:cTn id="62" fill="hold" display="0">
                  <p:stCondLst>
                    <p:cond delay="indefinite"/>
                  </p:stCondLst>
                </p:cTn>
                <p:tgtEl>
                  <p:spTgt spid="8"/>
                </p:tgtEl>
              </p:cMediaNode>
            </p:video>
            <p:video fullScrn="1">
              <p:cMediaNode vol="80000" mute="1" showWhenStopped="0">
                <p:cTn id="63" fill="hold" display="0">
                  <p:stCondLst>
                    <p:cond delay="indefinite"/>
                  </p:stCondLst>
                </p:cTn>
                <p:tgtEl>
                  <p:spTgt spid="12"/>
                </p:tgtEl>
              </p:cMediaNode>
            </p:video>
          </p:childTnLst>
        </p:cTn>
      </p:par>
    </p:tnLst>
    <p:bldLst>
      <p:bldP spid="7" grpId="0" animBg="1"/>
      <p:bldP spid="13" grpId="0" animBg="1"/>
      <p:bldP spid="14" grpId="0" animBg="1"/>
      <p:bldP spid="15"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SuperStock_1598R-84646"/>
          <p:cNvPicPr>
            <a:picLocks noChangeAspect="1" noChangeArrowheads="1"/>
          </p:cNvPicPr>
          <p:nvPr/>
        </p:nvPicPr>
        <p:blipFill>
          <a:blip r:embed="rId3">
            <a:extLst>
              <a:ext uri="{28A0092B-C50C-407E-A947-70E740481C1C}">
                <a14:useLocalDpi xmlns:a14="http://schemas.microsoft.com/office/drawing/2010/main" val="0"/>
              </a:ext>
            </a:extLst>
          </a:blip>
          <a:srcRect b="31429"/>
          <a:stretch>
            <a:fillRect/>
          </a:stretch>
        </p:blipFill>
        <p:spPr bwMode="auto">
          <a:xfrm>
            <a:off x="1295400" y="1143000"/>
            <a:ext cx="65532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0" y="228600"/>
            <a:ext cx="8686800" cy="762000"/>
          </a:xfrm>
        </p:spPr>
        <p:txBody>
          <a:bodyPr>
            <a:normAutofit/>
          </a:bodyPr>
          <a:lstStyle/>
          <a:p>
            <a:pPr eaLnBrk="1" fontAlgn="auto" hangingPunct="1">
              <a:spcAft>
                <a:spcPts val="0"/>
              </a:spcAft>
              <a:defRPr/>
            </a:pPr>
            <a:r>
              <a:rPr lang="en-US" i="1" dirty="0">
                <a:solidFill>
                  <a:schemeClr val="tx2">
                    <a:tint val="100000"/>
                    <a:satMod val="250000"/>
                  </a:schemeClr>
                </a:solidFill>
                <a:effectLst>
                  <a:outerShdw blurRad="38100" dist="38100" dir="2700000" algn="tl">
                    <a:srgbClr val="000000"/>
                  </a:outerShdw>
                </a:effectLst>
                <a:latin typeface="+mn-lt"/>
              </a:rPr>
              <a:t>HYPOFRONTALITY = </a:t>
            </a:r>
            <a:r>
              <a:rPr lang="en-US" i="1" dirty="0">
                <a:solidFill>
                  <a:srgbClr val="FF0000"/>
                </a:solidFill>
                <a:effectLst>
                  <a:outerShdw blurRad="38100" dist="38100" dir="2700000" algn="tl">
                    <a:srgbClr val="000000"/>
                  </a:outerShdw>
                </a:effectLst>
                <a:latin typeface="+mn-lt"/>
              </a:rPr>
              <a:t>PLEASURE</a:t>
            </a:r>
            <a:endParaRPr lang="en-US" b="0" i="1" dirty="0">
              <a:solidFill>
                <a:srgbClr val="FF0000"/>
              </a:solidFill>
              <a:effectLst>
                <a:outerShdw blurRad="38100" dist="38100" dir="2700000" algn="tl">
                  <a:srgbClr val="000000"/>
                </a:outerShdw>
              </a:effectLst>
              <a:latin typeface="+mn-lt"/>
            </a:endParaRPr>
          </a:p>
        </p:txBody>
      </p:sp>
      <p:sp>
        <p:nvSpPr>
          <p:cNvPr id="2" name="TextBox 1"/>
          <p:cNvSpPr txBox="1"/>
          <p:nvPr/>
        </p:nvSpPr>
        <p:spPr>
          <a:xfrm>
            <a:off x="914400" y="5780782"/>
            <a:ext cx="8001000" cy="1077218"/>
          </a:xfrm>
          <a:prstGeom prst="rect">
            <a:avLst/>
          </a:prstGeom>
          <a:noFill/>
        </p:spPr>
        <p:txBody>
          <a:bodyPr wrap="square" rtlCol="0">
            <a:spAutoFit/>
          </a:bodyPr>
          <a:lstStyle/>
          <a:p>
            <a:r>
              <a:rPr lang="en-US" sz="4000" b="1" i="1" kern="0" dirty="0">
                <a:effectLst>
                  <a:outerShdw blurRad="38100" dist="38100" dir="2700000" algn="tl">
                    <a:srgbClr val="000000"/>
                  </a:outerShdw>
                </a:effectLst>
                <a:latin typeface="Calibri"/>
              </a:rPr>
              <a:t>IN BETWEEN Age 11-25 </a:t>
            </a:r>
            <a:r>
              <a:rPr lang="en-US" sz="4000" b="1" i="1" kern="0" dirty="0">
                <a:solidFill>
                  <a:srgbClr val="FF0000"/>
                </a:solidFill>
                <a:effectLst>
                  <a:outerShdw blurRad="38100" dist="38100" dir="2700000" algn="tl">
                    <a:srgbClr val="000000"/>
                  </a:outerShdw>
                </a:effectLst>
                <a:latin typeface="Calibri"/>
              </a:rPr>
              <a:t>= ARREST</a:t>
            </a:r>
            <a:br>
              <a:rPr lang="en-US" sz="4000" b="1" i="1" kern="0" dirty="0">
                <a:solidFill>
                  <a:srgbClr val="FF0000"/>
                </a:solidFill>
                <a:effectLst>
                  <a:outerShdw blurRad="38100" dist="38100" dir="2700000" algn="tl">
                    <a:srgbClr val="000000"/>
                  </a:outerShdw>
                </a:effectLst>
                <a:latin typeface="Calibri"/>
              </a:rPr>
            </a:br>
            <a:endParaRPr lang="en-US" dirty="0"/>
          </a:p>
        </p:txBody>
      </p:sp>
      <p:sp>
        <p:nvSpPr>
          <p:cNvPr id="5" name="Oval 4"/>
          <p:cNvSpPr/>
          <p:nvPr/>
        </p:nvSpPr>
        <p:spPr bwMode="auto">
          <a:xfrm>
            <a:off x="1524000" y="3276600"/>
            <a:ext cx="1143000" cy="7620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rrowheads="1"/>
          </p:cNvSpPr>
          <p:nvPr>
            <p:ph type="title" idx="4294967295"/>
          </p:nvPr>
        </p:nvSpPr>
        <p:spPr>
          <a:xfrm>
            <a:off x="738188" y="152400"/>
            <a:ext cx="8405812" cy="838200"/>
          </a:xfrm>
        </p:spPr>
        <p:txBody>
          <a:bodyPr/>
          <a:lstStyle/>
          <a:p>
            <a:pPr eaLnBrk="1" fontAlgn="auto" hangingPunct="1">
              <a:spcAft>
                <a:spcPts val="0"/>
              </a:spcAft>
              <a:defRPr/>
            </a:pPr>
            <a:r>
              <a:rPr lang="en-US" sz="3800" dirty="0">
                <a:solidFill>
                  <a:schemeClr val="tx2">
                    <a:tint val="100000"/>
                    <a:satMod val="250000"/>
                  </a:schemeClr>
                </a:solidFill>
                <a:effectLst>
                  <a:outerShdw blurRad="38100" dist="38100" dir="2700000" algn="tl">
                    <a:srgbClr val="000000"/>
                  </a:outerShdw>
                </a:effectLst>
                <a:latin typeface="+mn-lt"/>
              </a:rPr>
              <a:t>If you arrest here but stop using here</a:t>
            </a:r>
          </a:p>
        </p:txBody>
      </p:sp>
      <p:pic>
        <p:nvPicPr>
          <p:cNvPr id="47107" name="Picture 4"/>
          <p:cNvPicPr preferRelativeResize="0">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l="39717" t="30016" b="4572"/>
          <a:stretch>
            <a:fillRect/>
          </a:stretch>
        </p:blipFill>
        <p:spPr>
          <a:xfrm>
            <a:off x="955675" y="1612107"/>
            <a:ext cx="7232650" cy="5005388"/>
          </a:xfrm>
        </p:spPr>
      </p:pic>
      <p:sp>
        <p:nvSpPr>
          <p:cNvPr id="47108" name="Text Box 6"/>
          <p:cNvSpPr txBox="1">
            <a:spLocks noChangeArrowheads="1"/>
          </p:cNvSpPr>
          <p:nvPr/>
        </p:nvSpPr>
        <p:spPr bwMode="auto">
          <a:xfrm>
            <a:off x="3505200" y="5257800"/>
            <a:ext cx="1194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a:spcBef>
                <a:spcPct val="0"/>
              </a:spcBef>
              <a:buFontTx/>
              <a:buNone/>
            </a:pPr>
            <a:r>
              <a:rPr lang="en-US" altLang="en-US" sz="2400" b="1" dirty="0">
                <a:latin typeface="Arial" panose="020B0604020202020204" pitchFamily="34" charset="0"/>
              </a:rPr>
              <a:t>Age 12</a:t>
            </a:r>
          </a:p>
        </p:txBody>
      </p:sp>
      <p:sp>
        <p:nvSpPr>
          <p:cNvPr id="40965" name="AutoShape 7"/>
          <p:cNvSpPr>
            <a:spLocks noChangeArrowheads="1"/>
          </p:cNvSpPr>
          <p:nvPr/>
        </p:nvSpPr>
        <p:spPr bwMode="auto">
          <a:xfrm>
            <a:off x="3733800" y="1295400"/>
            <a:ext cx="533400" cy="838200"/>
          </a:xfrm>
          <a:prstGeom prst="downArrow">
            <a:avLst>
              <a:gd name="adj1" fmla="val 50000"/>
              <a:gd name="adj2" fmla="val 39286"/>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a:spcBef>
                <a:spcPct val="0"/>
              </a:spcBef>
              <a:buFontTx/>
              <a:buNone/>
            </a:pPr>
            <a:endParaRPr lang="en-US" altLang="en-US" sz="2400">
              <a:solidFill>
                <a:srgbClr val="FF0000"/>
              </a:solidFill>
              <a:latin typeface="Tahoma" panose="020B0604030504040204" pitchFamily="34" charset="0"/>
            </a:endParaRPr>
          </a:p>
        </p:txBody>
      </p:sp>
      <p:sp>
        <p:nvSpPr>
          <p:cNvPr id="40966" name="AutoShape 8"/>
          <p:cNvSpPr>
            <a:spLocks noChangeArrowheads="1"/>
          </p:cNvSpPr>
          <p:nvPr/>
        </p:nvSpPr>
        <p:spPr bwMode="auto">
          <a:xfrm>
            <a:off x="6172200" y="1295400"/>
            <a:ext cx="533400" cy="1447800"/>
          </a:xfrm>
          <a:prstGeom prst="downArrow">
            <a:avLst>
              <a:gd name="adj1" fmla="val 50000"/>
              <a:gd name="adj2" fmla="val 67857"/>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a:spcBef>
                <a:spcPct val="0"/>
              </a:spcBef>
              <a:buFontTx/>
              <a:buNone/>
            </a:pPr>
            <a:endParaRPr lang="en-US" altLang="en-US" sz="2400">
              <a:solidFill>
                <a:srgbClr val="FF0000"/>
              </a:solidFill>
              <a:latin typeface="Tahoma" panose="020B060403050404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wipe(down)">
                                      <p:cBhvr>
                                        <p:cTn id="7" dur="500"/>
                                        <p:tgtEl>
                                          <p:spTgt spid="40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966"/>
                                        </p:tgtEl>
                                        <p:attrNameLst>
                                          <p:attrName>style.visibility</p:attrName>
                                        </p:attrNameLst>
                                      </p:cBhvr>
                                      <p:to>
                                        <p:strVal val="visible"/>
                                      </p:to>
                                    </p:set>
                                    <p:animEffect transition="in" filter="wipe(down)">
                                      <p:cBhvr>
                                        <p:cTn id="12"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8" descr="Beverage%2520Alcohol%2520Coll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657600"/>
            <a:ext cx="40386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p:cNvSpPr>
            <a:spLocks noGrp="1" noChangeArrowheads="1"/>
          </p:cNvSpPr>
          <p:nvPr>
            <p:ph type="title" idx="4294967295"/>
          </p:nvPr>
        </p:nvSpPr>
        <p:spPr>
          <a:xfrm>
            <a:off x="0" y="0"/>
            <a:ext cx="9144000" cy="1143000"/>
          </a:xfrm>
        </p:spPr>
        <p:txBody>
          <a:bodyPr/>
          <a:lstStyle/>
          <a:p>
            <a:pPr eaLnBrk="1" hangingPunct="1">
              <a:defRPr/>
            </a:pPr>
            <a:r>
              <a:rPr lang="en-US" i="1" dirty="0"/>
              <a:t>Dopamine-Releasing Chemicals</a:t>
            </a:r>
          </a:p>
        </p:txBody>
      </p:sp>
      <p:sp>
        <p:nvSpPr>
          <p:cNvPr id="1489923" name="Rectangle 3"/>
          <p:cNvSpPr>
            <a:spLocks noGrp="1" noChangeArrowheads="1"/>
          </p:cNvSpPr>
          <p:nvPr>
            <p:ph type="body" sz="half" idx="4294967295"/>
          </p:nvPr>
        </p:nvSpPr>
        <p:spPr>
          <a:xfrm>
            <a:off x="228600" y="1333500"/>
            <a:ext cx="4648200" cy="4953000"/>
          </a:xfrm>
        </p:spPr>
        <p:txBody>
          <a:bodyPr>
            <a:normAutofit/>
          </a:bodyPr>
          <a:lstStyle/>
          <a:p>
            <a:pPr eaLnBrk="1" hangingPunct="1">
              <a:lnSpc>
                <a:spcPct val="90000"/>
              </a:lnSpc>
            </a:pPr>
            <a:r>
              <a:rPr lang="en-US" altLang="en-US" sz="2400" dirty="0"/>
              <a:t>Alcohol &amp; Sedative/Hypnotics</a:t>
            </a:r>
          </a:p>
          <a:p>
            <a:pPr eaLnBrk="1" hangingPunct="1">
              <a:lnSpc>
                <a:spcPct val="90000"/>
              </a:lnSpc>
            </a:pPr>
            <a:r>
              <a:rPr lang="en-US" altLang="en-US" sz="2400" dirty="0"/>
              <a:t>Opiates/Opioids</a:t>
            </a:r>
          </a:p>
          <a:p>
            <a:pPr eaLnBrk="1" hangingPunct="1">
              <a:lnSpc>
                <a:spcPct val="90000"/>
              </a:lnSpc>
            </a:pPr>
            <a:r>
              <a:rPr lang="en-US" altLang="en-US" sz="2400" dirty="0"/>
              <a:t>Cocaine</a:t>
            </a:r>
          </a:p>
          <a:p>
            <a:pPr eaLnBrk="1" hangingPunct="1">
              <a:lnSpc>
                <a:spcPct val="90000"/>
              </a:lnSpc>
            </a:pPr>
            <a:r>
              <a:rPr lang="en-US" altLang="en-US" sz="2400" dirty="0"/>
              <a:t>Amphetamines</a:t>
            </a:r>
          </a:p>
          <a:p>
            <a:pPr eaLnBrk="1" hangingPunct="1">
              <a:lnSpc>
                <a:spcPct val="90000"/>
              </a:lnSpc>
            </a:pPr>
            <a:r>
              <a:rPr lang="en-US" altLang="en-US" sz="2400" dirty="0"/>
              <a:t>Entactogens (MDMA)</a:t>
            </a:r>
          </a:p>
          <a:p>
            <a:pPr eaLnBrk="1" hangingPunct="1">
              <a:lnSpc>
                <a:spcPct val="90000"/>
              </a:lnSpc>
            </a:pPr>
            <a:r>
              <a:rPr lang="en-US" altLang="en-US" sz="2400" dirty="0"/>
              <a:t>Entheogens/Hallucinogens</a:t>
            </a:r>
          </a:p>
          <a:p>
            <a:pPr eaLnBrk="1" hangingPunct="1">
              <a:lnSpc>
                <a:spcPct val="90000"/>
              </a:lnSpc>
            </a:pPr>
            <a:r>
              <a:rPr lang="en-US" altLang="en-US" sz="2400" dirty="0" err="1"/>
              <a:t>Dissociants</a:t>
            </a:r>
            <a:r>
              <a:rPr lang="en-US" altLang="en-US" sz="2400" dirty="0"/>
              <a:t> (PCP, Ketamine)</a:t>
            </a:r>
          </a:p>
          <a:p>
            <a:pPr eaLnBrk="1" hangingPunct="1">
              <a:lnSpc>
                <a:spcPct val="90000"/>
              </a:lnSpc>
            </a:pPr>
            <a:r>
              <a:rPr lang="en-US" altLang="en-US" sz="2400" dirty="0"/>
              <a:t>Cannabinoids</a:t>
            </a:r>
          </a:p>
          <a:p>
            <a:pPr eaLnBrk="1" hangingPunct="1">
              <a:lnSpc>
                <a:spcPct val="90000"/>
              </a:lnSpc>
            </a:pPr>
            <a:r>
              <a:rPr lang="en-US" altLang="en-US" sz="2400" dirty="0"/>
              <a:t>Inhalants</a:t>
            </a:r>
          </a:p>
          <a:p>
            <a:pPr eaLnBrk="1" hangingPunct="1">
              <a:lnSpc>
                <a:spcPct val="90000"/>
              </a:lnSpc>
            </a:pPr>
            <a:r>
              <a:rPr lang="en-US" altLang="en-US" sz="2400" dirty="0"/>
              <a:t>Nicotine</a:t>
            </a:r>
          </a:p>
          <a:p>
            <a:pPr eaLnBrk="1" hangingPunct="1">
              <a:lnSpc>
                <a:spcPct val="90000"/>
              </a:lnSpc>
            </a:pPr>
            <a:r>
              <a:rPr lang="en-US" altLang="en-US" sz="2400" dirty="0"/>
              <a:t>Caffeine</a:t>
            </a:r>
          </a:p>
          <a:p>
            <a:pPr eaLnBrk="1" hangingPunct="1">
              <a:lnSpc>
                <a:spcPct val="90000"/>
              </a:lnSpc>
            </a:pPr>
            <a:r>
              <a:rPr lang="en-US" altLang="en-US" sz="2400" dirty="0"/>
              <a:t>Anabolic-Androgenic Steroids</a:t>
            </a:r>
          </a:p>
        </p:txBody>
      </p:sp>
      <p:pic>
        <p:nvPicPr>
          <p:cNvPr id="49157" name="Picture 6" descr="war-on-drugs2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371600"/>
            <a:ext cx="2263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0" descr="Marijuana%2520Leaf">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8988" y="10668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89923">
                                            <p:txEl>
                                              <p:pRg st="0" end="0"/>
                                            </p:txEl>
                                          </p:spTgt>
                                        </p:tgtEl>
                                        <p:attrNameLst>
                                          <p:attrName>style.visibility</p:attrName>
                                        </p:attrNameLst>
                                      </p:cBhvr>
                                      <p:to>
                                        <p:strVal val="visible"/>
                                      </p:to>
                                    </p:set>
                                    <p:anim calcmode="lin" valueType="num">
                                      <p:cBhvr additive="base">
                                        <p:cTn id="7" dur="500" fill="hold"/>
                                        <p:tgtEl>
                                          <p:spTgt spid="14899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8992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89923">
                                            <p:txEl>
                                              <p:pRg st="1" end="1"/>
                                            </p:txEl>
                                          </p:spTgt>
                                        </p:tgtEl>
                                        <p:attrNameLst>
                                          <p:attrName>style.visibility</p:attrName>
                                        </p:attrNameLst>
                                      </p:cBhvr>
                                      <p:to>
                                        <p:strVal val="visible"/>
                                      </p:to>
                                    </p:set>
                                    <p:anim calcmode="lin" valueType="num">
                                      <p:cBhvr additive="base">
                                        <p:cTn id="12" dur="500" fill="hold"/>
                                        <p:tgtEl>
                                          <p:spTgt spid="148992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8992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489923">
                                            <p:txEl>
                                              <p:pRg st="2" end="2"/>
                                            </p:txEl>
                                          </p:spTgt>
                                        </p:tgtEl>
                                        <p:attrNameLst>
                                          <p:attrName>style.visibility</p:attrName>
                                        </p:attrNameLst>
                                      </p:cBhvr>
                                      <p:to>
                                        <p:strVal val="visible"/>
                                      </p:to>
                                    </p:set>
                                    <p:anim calcmode="lin" valueType="num">
                                      <p:cBhvr additive="base">
                                        <p:cTn id="17" dur="500" fill="hold"/>
                                        <p:tgtEl>
                                          <p:spTgt spid="148992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8992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489923">
                                            <p:txEl>
                                              <p:pRg st="3" end="3"/>
                                            </p:txEl>
                                          </p:spTgt>
                                        </p:tgtEl>
                                        <p:attrNameLst>
                                          <p:attrName>style.visibility</p:attrName>
                                        </p:attrNameLst>
                                      </p:cBhvr>
                                      <p:to>
                                        <p:strVal val="visible"/>
                                      </p:to>
                                    </p:set>
                                    <p:anim calcmode="lin" valueType="num">
                                      <p:cBhvr additive="base">
                                        <p:cTn id="22" dur="500" fill="hold"/>
                                        <p:tgtEl>
                                          <p:spTgt spid="148992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489923">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489923">
                                            <p:txEl>
                                              <p:pRg st="4" end="4"/>
                                            </p:txEl>
                                          </p:spTgt>
                                        </p:tgtEl>
                                        <p:attrNameLst>
                                          <p:attrName>style.visibility</p:attrName>
                                        </p:attrNameLst>
                                      </p:cBhvr>
                                      <p:to>
                                        <p:strVal val="visible"/>
                                      </p:to>
                                    </p:set>
                                    <p:anim calcmode="lin" valueType="num">
                                      <p:cBhvr additive="base">
                                        <p:cTn id="27" dur="500" fill="hold"/>
                                        <p:tgtEl>
                                          <p:spTgt spid="148992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89923">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489923">
                                            <p:txEl>
                                              <p:pRg st="5" end="5"/>
                                            </p:txEl>
                                          </p:spTgt>
                                        </p:tgtEl>
                                        <p:attrNameLst>
                                          <p:attrName>style.visibility</p:attrName>
                                        </p:attrNameLst>
                                      </p:cBhvr>
                                      <p:to>
                                        <p:strVal val="visible"/>
                                      </p:to>
                                    </p:set>
                                    <p:anim calcmode="lin" valueType="num">
                                      <p:cBhvr additive="base">
                                        <p:cTn id="32" dur="500" fill="hold"/>
                                        <p:tgtEl>
                                          <p:spTgt spid="148992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89923">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489923">
                                            <p:txEl>
                                              <p:pRg st="6" end="6"/>
                                            </p:txEl>
                                          </p:spTgt>
                                        </p:tgtEl>
                                        <p:attrNameLst>
                                          <p:attrName>style.visibility</p:attrName>
                                        </p:attrNameLst>
                                      </p:cBhvr>
                                      <p:to>
                                        <p:strVal val="visible"/>
                                      </p:to>
                                    </p:set>
                                    <p:anim calcmode="lin" valueType="num">
                                      <p:cBhvr additive="base">
                                        <p:cTn id="37" dur="500" fill="hold"/>
                                        <p:tgtEl>
                                          <p:spTgt spid="148992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89923">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489923">
                                            <p:txEl>
                                              <p:pRg st="7" end="7"/>
                                            </p:txEl>
                                          </p:spTgt>
                                        </p:tgtEl>
                                        <p:attrNameLst>
                                          <p:attrName>style.visibility</p:attrName>
                                        </p:attrNameLst>
                                      </p:cBhvr>
                                      <p:to>
                                        <p:strVal val="visible"/>
                                      </p:to>
                                    </p:set>
                                    <p:anim calcmode="lin" valueType="num">
                                      <p:cBhvr additive="base">
                                        <p:cTn id="42" dur="500" fill="hold"/>
                                        <p:tgtEl>
                                          <p:spTgt spid="148992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489923">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1489923">
                                            <p:txEl>
                                              <p:pRg st="8" end="8"/>
                                            </p:txEl>
                                          </p:spTgt>
                                        </p:tgtEl>
                                        <p:attrNameLst>
                                          <p:attrName>style.visibility</p:attrName>
                                        </p:attrNameLst>
                                      </p:cBhvr>
                                      <p:to>
                                        <p:strVal val="visible"/>
                                      </p:to>
                                    </p:set>
                                    <p:anim calcmode="lin" valueType="num">
                                      <p:cBhvr additive="base">
                                        <p:cTn id="47" dur="500" fill="hold"/>
                                        <p:tgtEl>
                                          <p:spTgt spid="148992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89923">
                                            <p:txEl>
                                              <p:pRg st="8" end="8"/>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489923">
                                            <p:txEl>
                                              <p:pRg st="9" end="9"/>
                                            </p:txEl>
                                          </p:spTgt>
                                        </p:tgtEl>
                                        <p:attrNameLst>
                                          <p:attrName>style.visibility</p:attrName>
                                        </p:attrNameLst>
                                      </p:cBhvr>
                                      <p:to>
                                        <p:strVal val="visible"/>
                                      </p:to>
                                    </p:set>
                                    <p:anim calcmode="lin" valueType="num">
                                      <p:cBhvr additive="base">
                                        <p:cTn id="52" dur="500" fill="hold"/>
                                        <p:tgtEl>
                                          <p:spTgt spid="1489923">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89923">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1489923">
                                            <p:txEl>
                                              <p:pRg st="10" end="10"/>
                                            </p:txEl>
                                          </p:spTgt>
                                        </p:tgtEl>
                                        <p:attrNameLst>
                                          <p:attrName>style.visibility</p:attrName>
                                        </p:attrNameLst>
                                      </p:cBhvr>
                                      <p:to>
                                        <p:strVal val="visible"/>
                                      </p:to>
                                    </p:set>
                                    <p:anim calcmode="lin" valueType="num">
                                      <p:cBhvr additive="base">
                                        <p:cTn id="57" dur="500" fill="hold"/>
                                        <p:tgtEl>
                                          <p:spTgt spid="148992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89923">
                                            <p:txEl>
                                              <p:pRg st="10" end="10"/>
                                            </p:txEl>
                                          </p:spTgt>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1489923">
                                            <p:txEl>
                                              <p:pRg st="11" end="11"/>
                                            </p:txEl>
                                          </p:spTgt>
                                        </p:tgtEl>
                                        <p:attrNameLst>
                                          <p:attrName>style.visibility</p:attrName>
                                        </p:attrNameLst>
                                      </p:cBhvr>
                                      <p:to>
                                        <p:strVal val="visible"/>
                                      </p:to>
                                    </p:set>
                                    <p:anim calcmode="lin" valueType="num">
                                      <p:cBhvr additive="base">
                                        <p:cTn id="62" dur="500" fill="hold"/>
                                        <p:tgtEl>
                                          <p:spTgt spid="1489923">
                                            <p:txEl>
                                              <p:pRg st="11" end="1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8992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923" grpId="0" build="p" autoUpdateAnimBg="0"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comor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25513"/>
            <a:ext cx="77533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
          <p:cNvPicPr>
            <a:picLocks noChangeAspect="1"/>
          </p:cNvPicPr>
          <p:nvPr/>
        </p:nvPicPr>
        <p:blipFill>
          <a:blip r:embed="rId4">
            <a:extLst>
              <a:ext uri="{28A0092B-C50C-407E-A947-70E740481C1C}">
                <a14:useLocalDpi xmlns:a14="http://schemas.microsoft.com/office/drawing/2010/main" val="0"/>
              </a:ext>
            </a:extLst>
          </a:blip>
          <a:srcRect l="26083" t="15442" r="28326" b="38811"/>
          <a:stretch>
            <a:fillRect/>
          </a:stretch>
        </p:blipFill>
        <p:spPr bwMode="auto">
          <a:xfrm>
            <a:off x="776288" y="3592513"/>
            <a:ext cx="17716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p:cNvPicPr>
            <a:picLocks noChangeAspect="1"/>
          </p:cNvPicPr>
          <p:nvPr/>
        </p:nvPicPr>
        <p:blipFill>
          <a:blip r:embed="rId5">
            <a:extLst>
              <a:ext uri="{28A0092B-C50C-407E-A947-70E740481C1C}">
                <a14:useLocalDpi xmlns:a14="http://schemas.microsoft.com/office/drawing/2010/main" val="0"/>
              </a:ext>
            </a:extLst>
          </a:blip>
          <a:srcRect t="8694"/>
          <a:stretch>
            <a:fillRect/>
          </a:stretch>
        </p:blipFill>
        <p:spPr bwMode="auto">
          <a:xfrm>
            <a:off x="2700338" y="3602038"/>
            <a:ext cx="1751012"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24388" y="3603625"/>
            <a:ext cx="17113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7" cstate="print"/>
          <a:srcRect l="29299" t="6674" r="31613" b="42066"/>
          <a:stretch/>
        </p:blipFill>
        <p:spPr>
          <a:xfrm>
            <a:off x="6514140" y="3604260"/>
            <a:ext cx="1848032" cy="2027338"/>
          </a:xfrm>
          <a:prstGeom prst="flowChartProcess">
            <a:avLst/>
          </a:prstGeom>
        </p:spPr>
      </p:pic>
    </p:spTree>
    <p:extLst>
      <p:ext uri="{BB962C8B-B14F-4D97-AF65-F5344CB8AC3E}">
        <p14:creationId xmlns:p14="http://schemas.microsoft.com/office/powerpoint/2010/main" val="427197719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2" descr="dic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19600"/>
            <a:ext cx="21717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4018" name="Rectangle 2"/>
          <p:cNvSpPr>
            <a:spLocks noGrp="1" noChangeArrowheads="1"/>
          </p:cNvSpPr>
          <p:nvPr>
            <p:ph type="title" idx="4294967295"/>
          </p:nvPr>
        </p:nvSpPr>
        <p:spPr>
          <a:xfrm>
            <a:off x="0" y="152400"/>
            <a:ext cx="9144000" cy="1143000"/>
          </a:xfrm>
        </p:spPr>
        <p:txBody>
          <a:bodyPr/>
          <a:lstStyle/>
          <a:p>
            <a:pPr eaLnBrk="1" hangingPunct="1">
              <a:defRPr/>
            </a:pPr>
            <a:r>
              <a:rPr lang="en-US" i="1" dirty="0"/>
              <a:t>Dopamine-Releasing Behaviors</a:t>
            </a:r>
          </a:p>
        </p:txBody>
      </p:sp>
      <p:sp>
        <p:nvSpPr>
          <p:cNvPr id="1494020" name="Rectangle 4"/>
          <p:cNvSpPr>
            <a:spLocks noGrp="1" noChangeArrowheads="1"/>
          </p:cNvSpPr>
          <p:nvPr>
            <p:ph type="body" sz="half" idx="4294967295"/>
          </p:nvPr>
        </p:nvSpPr>
        <p:spPr>
          <a:xfrm>
            <a:off x="3886200" y="1311275"/>
            <a:ext cx="5257800" cy="5257800"/>
          </a:xfrm>
        </p:spPr>
        <p:txBody>
          <a:bodyPr>
            <a:normAutofit lnSpcReduction="10000"/>
          </a:bodyPr>
          <a:lstStyle/>
          <a:p>
            <a:pPr eaLnBrk="1" hangingPunct="1">
              <a:lnSpc>
                <a:spcPct val="80000"/>
              </a:lnSpc>
            </a:pPr>
            <a:r>
              <a:rPr lang="en-US" altLang="en-US" sz="2700" dirty="0"/>
              <a:t>Food (Bulimia &amp; Binge Eating)</a:t>
            </a:r>
          </a:p>
          <a:p>
            <a:pPr eaLnBrk="1" hangingPunct="1">
              <a:lnSpc>
                <a:spcPct val="80000"/>
              </a:lnSpc>
            </a:pPr>
            <a:r>
              <a:rPr lang="en-US" altLang="en-US" sz="2700" dirty="0"/>
              <a:t>Sex, Relationships</a:t>
            </a:r>
          </a:p>
          <a:p>
            <a:pPr eaLnBrk="1" hangingPunct="1">
              <a:lnSpc>
                <a:spcPct val="80000"/>
              </a:lnSpc>
            </a:pPr>
            <a:r>
              <a:rPr lang="en-US" altLang="en-US" sz="2700" dirty="0"/>
              <a:t>Other People</a:t>
            </a:r>
          </a:p>
          <a:p>
            <a:pPr eaLnBrk="1" hangingPunct="1">
              <a:lnSpc>
                <a:spcPct val="80000"/>
              </a:lnSpc>
              <a:buFont typeface="Wingdings" panose="05000000000000000000" pitchFamily="2" charset="2"/>
              <a:buNone/>
            </a:pPr>
            <a:r>
              <a:rPr lang="en-US" altLang="en-US" sz="2700" dirty="0"/>
              <a:t>	(“Codependency,” Control)</a:t>
            </a:r>
          </a:p>
          <a:p>
            <a:pPr eaLnBrk="1" hangingPunct="1">
              <a:lnSpc>
                <a:spcPct val="80000"/>
              </a:lnSpc>
            </a:pPr>
            <a:r>
              <a:rPr lang="en-US" altLang="en-US" sz="2700" dirty="0"/>
              <a:t>Gambling</a:t>
            </a:r>
          </a:p>
          <a:p>
            <a:pPr eaLnBrk="1" hangingPunct="1">
              <a:lnSpc>
                <a:spcPct val="80000"/>
              </a:lnSpc>
            </a:pPr>
            <a:r>
              <a:rPr lang="en-US" altLang="en-US" sz="2700" dirty="0"/>
              <a:t>Video Games</a:t>
            </a:r>
          </a:p>
          <a:p>
            <a:pPr eaLnBrk="1" hangingPunct="1">
              <a:lnSpc>
                <a:spcPct val="80000"/>
              </a:lnSpc>
            </a:pPr>
            <a:r>
              <a:rPr lang="en-US" altLang="en-US" sz="2700" dirty="0"/>
              <a:t>Performance (“Workaholism”)</a:t>
            </a:r>
          </a:p>
          <a:p>
            <a:pPr eaLnBrk="1" hangingPunct="1">
              <a:lnSpc>
                <a:spcPct val="80000"/>
              </a:lnSpc>
            </a:pPr>
            <a:r>
              <a:rPr lang="en-US" altLang="en-US" sz="2700" dirty="0"/>
              <a:t>Collection/Accumulation 		(“</a:t>
            </a:r>
            <a:r>
              <a:rPr lang="en-US" altLang="en-US" sz="2700" dirty="0" err="1"/>
              <a:t>Shopaholism</a:t>
            </a:r>
            <a:r>
              <a:rPr lang="en-US" altLang="en-US" sz="2700" dirty="0"/>
              <a:t>”)</a:t>
            </a:r>
          </a:p>
          <a:p>
            <a:pPr eaLnBrk="1" hangingPunct="1">
              <a:lnSpc>
                <a:spcPct val="80000"/>
              </a:lnSpc>
            </a:pPr>
            <a:r>
              <a:rPr lang="en-US" altLang="en-US" sz="2700" dirty="0"/>
              <a:t>Rage/Violence</a:t>
            </a:r>
          </a:p>
          <a:p>
            <a:pPr eaLnBrk="1" hangingPunct="1">
              <a:lnSpc>
                <a:spcPct val="80000"/>
              </a:lnSpc>
            </a:pPr>
            <a:r>
              <a:rPr lang="en-US" altLang="en-US" sz="2700" dirty="0"/>
              <a:t>Social Media/Technology</a:t>
            </a:r>
          </a:p>
          <a:p>
            <a:pPr eaLnBrk="1" hangingPunct="1">
              <a:lnSpc>
                <a:spcPct val="80000"/>
              </a:lnSpc>
            </a:pPr>
            <a:r>
              <a:rPr lang="en-US" altLang="en-US" sz="2700" dirty="0"/>
              <a:t>Pornography</a:t>
            </a:r>
          </a:p>
          <a:p>
            <a:pPr eaLnBrk="1" hangingPunct="1">
              <a:lnSpc>
                <a:spcPct val="80000"/>
              </a:lnSpc>
            </a:pPr>
            <a:r>
              <a:rPr lang="en-US" altLang="en-US" sz="2700" dirty="0"/>
              <a:t>Cutting or Self-Injury</a:t>
            </a:r>
          </a:p>
        </p:txBody>
      </p:sp>
      <p:pic>
        <p:nvPicPr>
          <p:cNvPr id="51205" name="Picture 6" descr="imgWS-self-mutil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87" y="1847850"/>
            <a:ext cx="1952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8" descr="anger-m">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3275" y="137160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 descr="video-game-kid">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3352800"/>
            <a:ext cx="1431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94018"/>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4" fill="hold" grpId="0" nodeType="afterEffect">
                                  <p:stCondLst>
                                    <p:cond delay="0"/>
                                  </p:stCondLst>
                                  <p:childTnLst>
                                    <p:set>
                                      <p:cBhvr>
                                        <p:cTn id="9" dur="1" fill="hold">
                                          <p:stCondLst>
                                            <p:cond delay="0"/>
                                          </p:stCondLst>
                                        </p:cTn>
                                        <p:tgtEl>
                                          <p:spTgt spid="1494020">
                                            <p:txEl>
                                              <p:pRg st="0" end="0"/>
                                            </p:txEl>
                                          </p:spTgt>
                                        </p:tgtEl>
                                        <p:attrNameLst>
                                          <p:attrName>style.visibility</p:attrName>
                                        </p:attrNameLst>
                                      </p:cBhvr>
                                      <p:to>
                                        <p:strVal val="visible"/>
                                      </p:to>
                                    </p:set>
                                    <p:anim calcmode="lin" valueType="num">
                                      <p:cBhvr additive="base">
                                        <p:cTn id="10" dur="500" fill="hold"/>
                                        <p:tgtEl>
                                          <p:spTgt spid="1494020">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494020">
                                            <p:txEl>
                                              <p:pRg st="0" end="0"/>
                                            </p:txEl>
                                          </p:spTgt>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494020">
                                            <p:txEl>
                                              <p:pRg st="1" end="1"/>
                                            </p:txEl>
                                          </p:spTgt>
                                        </p:tgtEl>
                                        <p:attrNameLst>
                                          <p:attrName>style.visibility</p:attrName>
                                        </p:attrNameLst>
                                      </p:cBhvr>
                                      <p:to>
                                        <p:strVal val="visible"/>
                                      </p:to>
                                    </p:set>
                                    <p:anim calcmode="lin" valueType="num">
                                      <p:cBhvr additive="base">
                                        <p:cTn id="15" dur="500" fill="hold"/>
                                        <p:tgtEl>
                                          <p:spTgt spid="149402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94020">
                                            <p:txEl>
                                              <p:pRg st="1" end="1"/>
                                            </p:txEl>
                                          </p:spTgt>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494020">
                                            <p:txEl>
                                              <p:pRg st="2" end="2"/>
                                            </p:txEl>
                                          </p:spTgt>
                                        </p:tgtEl>
                                        <p:attrNameLst>
                                          <p:attrName>style.visibility</p:attrName>
                                        </p:attrNameLst>
                                      </p:cBhvr>
                                      <p:to>
                                        <p:strVal val="visible"/>
                                      </p:to>
                                    </p:set>
                                    <p:anim calcmode="lin" valueType="num">
                                      <p:cBhvr additive="base">
                                        <p:cTn id="20" dur="500" fill="hold"/>
                                        <p:tgtEl>
                                          <p:spTgt spid="149402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94020">
                                            <p:txEl>
                                              <p:pRg st="2" end="2"/>
                                            </p:txEl>
                                          </p:spTgt>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494020">
                                            <p:txEl>
                                              <p:pRg st="3" end="3"/>
                                            </p:txEl>
                                          </p:spTgt>
                                        </p:tgtEl>
                                        <p:attrNameLst>
                                          <p:attrName>style.visibility</p:attrName>
                                        </p:attrNameLst>
                                      </p:cBhvr>
                                      <p:to>
                                        <p:strVal val="visible"/>
                                      </p:to>
                                    </p:set>
                                    <p:anim calcmode="lin" valueType="num">
                                      <p:cBhvr additive="base">
                                        <p:cTn id="25" dur="500" fill="hold"/>
                                        <p:tgtEl>
                                          <p:spTgt spid="149402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94020">
                                            <p:txEl>
                                              <p:pRg st="3" end="3"/>
                                            </p:txEl>
                                          </p:spTgt>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1494020">
                                            <p:txEl>
                                              <p:pRg st="4" end="4"/>
                                            </p:txEl>
                                          </p:spTgt>
                                        </p:tgtEl>
                                        <p:attrNameLst>
                                          <p:attrName>style.visibility</p:attrName>
                                        </p:attrNameLst>
                                      </p:cBhvr>
                                      <p:to>
                                        <p:strVal val="visible"/>
                                      </p:to>
                                    </p:set>
                                    <p:anim calcmode="lin" valueType="num">
                                      <p:cBhvr additive="base">
                                        <p:cTn id="30" dur="500" fill="hold"/>
                                        <p:tgtEl>
                                          <p:spTgt spid="1494020">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494020">
                                            <p:txEl>
                                              <p:pRg st="4" end="4"/>
                                            </p:txEl>
                                          </p:spTgt>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1494020">
                                            <p:txEl>
                                              <p:pRg st="5" end="5"/>
                                            </p:txEl>
                                          </p:spTgt>
                                        </p:tgtEl>
                                        <p:attrNameLst>
                                          <p:attrName>style.visibility</p:attrName>
                                        </p:attrNameLst>
                                      </p:cBhvr>
                                      <p:to>
                                        <p:strVal val="visible"/>
                                      </p:to>
                                    </p:set>
                                    <p:anim calcmode="lin" valueType="num">
                                      <p:cBhvr additive="base">
                                        <p:cTn id="35" dur="500" fill="hold"/>
                                        <p:tgtEl>
                                          <p:spTgt spid="1494020">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94020">
                                            <p:txEl>
                                              <p:pRg st="5" end="5"/>
                                            </p:txEl>
                                          </p:spTgt>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3500"/>
                            </p:stCondLst>
                            <p:childTnLst>
                              <p:par>
                                <p:cTn id="38" presetID="2" presetClass="entr" presetSubtype="4" fill="hold" grpId="0" nodeType="afterEffect">
                                  <p:stCondLst>
                                    <p:cond delay="0"/>
                                  </p:stCondLst>
                                  <p:childTnLst>
                                    <p:set>
                                      <p:cBhvr>
                                        <p:cTn id="39" dur="1" fill="hold">
                                          <p:stCondLst>
                                            <p:cond delay="0"/>
                                          </p:stCondLst>
                                        </p:cTn>
                                        <p:tgtEl>
                                          <p:spTgt spid="1494020">
                                            <p:txEl>
                                              <p:pRg st="6" end="6"/>
                                            </p:txEl>
                                          </p:spTgt>
                                        </p:tgtEl>
                                        <p:attrNameLst>
                                          <p:attrName>style.visibility</p:attrName>
                                        </p:attrNameLst>
                                      </p:cBhvr>
                                      <p:to>
                                        <p:strVal val="visible"/>
                                      </p:to>
                                    </p:set>
                                    <p:anim calcmode="lin" valueType="num">
                                      <p:cBhvr additive="base">
                                        <p:cTn id="40" dur="500" fill="hold"/>
                                        <p:tgtEl>
                                          <p:spTgt spid="1494020">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494020">
                                            <p:txEl>
                                              <p:pRg st="6" end="6"/>
                                            </p:txEl>
                                          </p:spTgt>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4000"/>
                            </p:stCondLst>
                            <p:childTnLst>
                              <p:par>
                                <p:cTn id="43" presetID="2" presetClass="entr" presetSubtype="4" fill="hold" grpId="0" nodeType="afterEffect">
                                  <p:stCondLst>
                                    <p:cond delay="0"/>
                                  </p:stCondLst>
                                  <p:childTnLst>
                                    <p:set>
                                      <p:cBhvr>
                                        <p:cTn id="44" dur="1" fill="hold">
                                          <p:stCondLst>
                                            <p:cond delay="0"/>
                                          </p:stCondLst>
                                        </p:cTn>
                                        <p:tgtEl>
                                          <p:spTgt spid="1494020">
                                            <p:txEl>
                                              <p:pRg st="7" end="7"/>
                                            </p:txEl>
                                          </p:spTgt>
                                        </p:tgtEl>
                                        <p:attrNameLst>
                                          <p:attrName>style.visibility</p:attrName>
                                        </p:attrNameLst>
                                      </p:cBhvr>
                                      <p:to>
                                        <p:strVal val="visible"/>
                                      </p:to>
                                    </p:set>
                                    <p:anim calcmode="lin" valueType="num">
                                      <p:cBhvr additive="base">
                                        <p:cTn id="45" dur="500" fill="hold"/>
                                        <p:tgtEl>
                                          <p:spTgt spid="1494020">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94020">
                                            <p:txEl>
                                              <p:pRg st="7" end="7"/>
                                            </p:txEl>
                                          </p:spTgt>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4500"/>
                            </p:stCondLst>
                            <p:childTnLst>
                              <p:par>
                                <p:cTn id="48" presetID="2" presetClass="entr" presetSubtype="4" fill="hold" grpId="0" nodeType="afterEffect">
                                  <p:stCondLst>
                                    <p:cond delay="0"/>
                                  </p:stCondLst>
                                  <p:childTnLst>
                                    <p:set>
                                      <p:cBhvr>
                                        <p:cTn id="49" dur="1" fill="hold">
                                          <p:stCondLst>
                                            <p:cond delay="0"/>
                                          </p:stCondLst>
                                        </p:cTn>
                                        <p:tgtEl>
                                          <p:spTgt spid="1494020">
                                            <p:txEl>
                                              <p:pRg st="8" end="8"/>
                                            </p:txEl>
                                          </p:spTgt>
                                        </p:tgtEl>
                                        <p:attrNameLst>
                                          <p:attrName>style.visibility</p:attrName>
                                        </p:attrNameLst>
                                      </p:cBhvr>
                                      <p:to>
                                        <p:strVal val="visible"/>
                                      </p:to>
                                    </p:set>
                                    <p:anim calcmode="lin" valueType="num">
                                      <p:cBhvr additive="base">
                                        <p:cTn id="50" dur="500" fill="hold"/>
                                        <p:tgtEl>
                                          <p:spTgt spid="1494020">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494020">
                                            <p:txEl>
                                              <p:pRg st="8" end="8"/>
                                            </p:txEl>
                                          </p:spTgt>
                                        </p:tgtEl>
                                        <p:attrNameLst>
                                          <p:attrName>ppt_y</p:attrName>
                                        </p:attrNameLst>
                                      </p:cBhvr>
                                      <p:tavLst>
                                        <p:tav tm="0">
                                          <p:val>
                                            <p:strVal val="1+#ppt_h/2"/>
                                          </p:val>
                                        </p:tav>
                                        <p:tav tm="100000">
                                          <p:val>
                                            <p:strVal val="#ppt_y"/>
                                          </p:val>
                                        </p:tav>
                                      </p:tavLst>
                                    </p:anim>
                                  </p:childTnLst>
                                </p:cTn>
                              </p:par>
                            </p:childTnLst>
                          </p:cTn>
                        </p:par>
                        <p:par>
                          <p:cTn id="52" fill="hold" nodeType="afterGroup">
                            <p:stCondLst>
                              <p:cond delay="5000"/>
                            </p:stCondLst>
                            <p:childTnLst>
                              <p:par>
                                <p:cTn id="53" presetID="2" presetClass="entr" presetSubtype="4" fill="hold" grpId="0" nodeType="afterEffect">
                                  <p:stCondLst>
                                    <p:cond delay="0"/>
                                  </p:stCondLst>
                                  <p:childTnLst>
                                    <p:set>
                                      <p:cBhvr>
                                        <p:cTn id="54" dur="1" fill="hold">
                                          <p:stCondLst>
                                            <p:cond delay="0"/>
                                          </p:stCondLst>
                                        </p:cTn>
                                        <p:tgtEl>
                                          <p:spTgt spid="1494020">
                                            <p:txEl>
                                              <p:pRg st="9" end="9"/>
                                            </p:txEl>
                                          </p:spTgt>
                                        </p:tgtEl>
                                        <p:attrNameLst>
                                          <p:attrName>style.visibility</p:attrName>
                                        </p:attrNameLst>
                                      </p:cBhvr>
                                      <p:to>
                                        <p:strVal val="visible"/>
                                      </p:to>
                                    </p:set>
                                    <p:anim calcmode="lin" valueType="num">
                                      <p:cBhvr additive="base">
                                        <p:cTn id="55" dur="500" fill="hold"/>
                                        <p:tgtEl>
                                          <p:spTgt spid="1494020">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94020">
                                            <p:txEl>
                                              <p:pRg st="9" end="9"/>
                                            </p:txEl>
                                          </p:spTgt>
                                        </p:tgtEl>
                                        <p:attrNameLst>
                                          <p:attrName>ppt_y</p:attrName>
                                        </p:attrNameLst>
                                      </p:cBhvr>
                                      <p:tavLst>
                                        <p:tav tm="0">
                                          <p:val>
                                            <p:strVal val="1+#ppt_h/2"/>
                                          </p:val>
                                        </p:tav>
                                        <p:tav tm="100000">
                                          <p:val>
                                            <p:strVal val="#ppt_y"/>
                                          </p:val>
                                        </p:tav>
                                      </p:tavLst>
                                    </p:anim>
                                  </p:childTnLst>
                                </p:cTn>
                              </p:par>
                            </p:childTnLst>
                          </p:cTn>
                        </p:par>
                        <p:par>
                          <p:cTn id="57" fill="hold">
                            <p:stCondLst>
                              <p:cond delay="5500"/>
                            </p:stCondLst>
                            <p:childTnLst>
                              <p:par>
                                <p:cTn id="58" presetID="2" presetClass="entr" presetSubtype="4" fill="hold" grpId="0" nodeType="afterEffect">
                                  <p:stCondLst>
                                    <p:cond delay="0"/>
                                  </p:stCondLst>
                                  <p:childTnLst>
                                    <p:set>
                                      <p:cBhvr>
                                        <p:cTn id="59" dur="1" fill="hold">
                                          <p:stCondLst>
                                            <p:cond delay="0"/>
                                          </p:stCondLst>
                                        </p:cTn>
                                        <p:tgtEl>
                                          <p:spTgt spid="1494020">
                                            <p:txEl>
                                              <p:pRg st="10" end="10"/>
                                            </p:txEl>
                                          </p:spTgt>
                                        </p:tgtEl>
                                        <p:attrNameLst>
                                          <p:attrName>style.visibility</p:attrName>
                                        </p:attrNameLst>
                                      </p:cBhvr>
                                      <p:to>
                                        <p:strVal val="visible"/>
                                      </p:to>
                                    </p:set>
                                    <p:anim calcmode="lin" valueType="num">
                                      <p:cBhvr additive="base">
                                        <p:cTn id="60" dur="500" fill="hold"/>
                                        <p:tgtEl>
                                          <p:spTgt spid="1494020">
                                            <p:txEl>
                                              <p:pRg st="10" end="1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494020">
                                            <p:txEl>
                                              <p:pRg st="10" end="10"/>
                                            </p:txEl>
                                          </p:spTgt>
                                        </p:tgtEl>
                                        <p:attrNameLst>
                                          <p:attrName>ppt_y</p:attrName>
                                        </p:attrNameLst>
                                      </p:cBhvr>
                                      <p:tavLst>
                                        <p:tav tm="0">
                                          <p:val>
                                            <p:strVal val="1+#ppt_h/2"/>
                                          </p:val>
                                        </p:tav>
                                        <p:tav tm="100000">
                                          <p:val>
                                            <p:strVal val="#ppt_y"/>
                                          </p:val>
                                        </p:tav>
                                      </p:tavLst>
                                    </p:anim>
                                  </p:childTnLst>
                                </p:cTn>
                              </p:par>
                            </p:childTnLst>
                          </p:cTn>
                        </p:par>
                        <p:par>
                          <p:cTn id="62" fill="hold">
                            <p:stCondLst>
                              <p:cond delay="6000"/>
                            </p:stCondLst>
                            <p:childTnLst>
                              <p:par>
                                <p:cTn id="63" presetID="2" presetClass="entr" presetSubtype="4" fill="hold" grpId="0" nodeType="afterEffect">
                                  <p:stCondLst>
                                    <p:cond delay="0"/>
                                  </p:stCondLst>
                                  <p:childTnLst>
                                    <p:set>
                                      <p:cBhvr>
                                        <p:cTn id="64" dur="1" fill="hold">
                                          <p:stCondLst>
                                            <p:cond delay="0"/>
                                          </p:stCondLst>
                                        </p:cTn>
                                        <p:tgtEl>
                                          <p:spTgt spid="1494020">
                                            <p:txEl>
                                              <p:pRg st="11" end="11"/>
                                            </p:txEl>
                                          </p:spTgt>
                                        </p:tgtEl>
                                        <p:attrNameLst>
                                          <p:attrName>style.visibility</p:attrName>
                                        </p:attrNameLst>
                                      </p:cBhvr>
                                      <p:to>
                                        <p:strVal val="visible"/>
                                      </p:to>
                                    </p:set>
                                    <p:anim calcmode="lin" valueType="num">
                                      <p:cBhvr additive="base">
                                        <p:cTn id="65" dur="500" fill="hold"/>
                                        <p:tgtEl>
                                          <p:spTgt spid="1494020">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494020">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4018" grpId="0" autoUpdateAnimBg="0"/>
      <p:bldP spid="1494020" grpId="0" build="p" autoUpdateAnimBg="0"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381000" y="304800"/>
            <a:ext cx="8763000" cy="1462088"/>
          </a:xfrm>
        </p:spPr>
        <p:txBody>
          <a:bodyPr>
            <a:normAutofit/>
          </a:bodyPr>
          <a:lstStyle/>
          <a:p>
            <a:pPr eaLnBrk="1" hangingPunct="1">
              <a:defRPr/>
            </a:pPr>
            <a:r>
              <a:rPr lang="en-US" sz="4000" b="0" dirty="0"/>
              <a:t>When Dopamine surges so does </a:t>
            </a:r>
            <a:r>
              <a:rPr lang="en-US" sz="4000" dirty="0"/>
              <a:t>Glutamate</a:t>
            </a:r>
            <a:endParaRPr lang="en-US" dirty="0"/>
          </a:p>
        </p:txBody>
      </p:sp>
      <p:pic>
        <p:nvPicPr>
          <p:cNvPr id="38915" name="Picture 3" descr="[DA]mb over Time I"/>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5946" t="8768" r="3648" b="21802"/>
          <a:stretch>
            <a:fillRect/>
          </a:stretch>
        </p:blipFill>
        <p:spPr>
          <a:xfrm>
            <a:off x="2119456" y="2132012"/>
            <a:ext cx="5097462" cy="2593975"/>
          </a:xfrm>
        </p:spPr>
      </p:pic>
      <p:sp>
        <p:nvSpPr>
          <p:cNvPr id="4" name="Rectangle 2"/>
          <p:cNvSpPr txBox="1">
            <a:spLocks noChangeArrowheads="1"/>
          </p:cNvSpPr>
          <p:nvPr/>
        </p:nvSpPr>
        <p:spPr>
          <a:xfrm>
            <a:off x="781987" y="4800600"/>
            <a:ext cx="7772400" cy="1462088"/>
          </a:xfrm>
          <a:prstGeom prst="rect">
            <a:avLst/>
          </a:prstGeom>
        </p:spPr>
        <p:txBody>
          <a:bodyPr lIns="0" tIns="9144" rIns="0" bIns="9144" anchor="b">
            <a:normAutofit lnSpcReduction="10000"/>
          </a:bodyPr>
          <a:lstStyle>
            <a:lvl1pPr algn="l" rtl="0" eaLnBrk="0" fontAlgn="base" hangingPunct="0">
              <a:spcBef>
                <a:spcPct val="0"/>
              </a:spcBef>
              <a:spcAft>
                <a:spcPct val="0"/>
              </a:spcAft>
              <a:defRPr sz="480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800" b="1">
                <a:solidFill>
                  <a:srgbClr val="FFFFD2"/>
                </a:solidFill>
                <a:latin typeface="Corbel" pitchFamily="34" charset="0"/>
              </a:defRPr>
            </a:lvl2pPr>
            <a:lvl3pPr algn="l" rtl="0" eaLnBrk="0" fontAlgn="base" hangingPunct="0">
              <a:spcBef>
                <a:spcPct val="0"/>
              </a:spcBef>
              <a:spcAft>
                <a:spcPct val="0"/>
              </a:spcAft>
              <a:defRPr sz="4800" b="1">
                <a:solidFill>
                  <a:srgbClr val="FFFFD2"/>
                </a:solidFill>
                <a:latin typeface="Corbel" pitchFamily="34" charset="0"/>
              </a:defRPr>
            </a:lvl3pPr>
            <a:lvl4pPr algn="l" rtl="0" eaLnBrk="0" fontAlgn="base" hangingPunct="0">
              <a:spcBef>
                <a:spcPct val="0"/>
              </a:spcBef>
              <a:spcAft>
                <a:spcPct val="0"/>
              </a:spcAft>
              <a:defRPr sz="4800" b="1">
                <a:solidFill>
                  <a:srgbClr val="FFFFD2"/>
                </a:solidFill>
                <a:latin typeface="Corbel" pitchFamily="34" charset="0"/>
              </a:defRPr>
            </a:lvl4pPr>
            <a:lvl5pPr algn="l" rtl="0" eaLnBrk="0" fontAlgn="base" hangingPunct="0">
              <a:spcBef>
                <a:spcPct val="0"/>
              </a:spcBef>
              <a:spcAft>
                <a:spcPct val="0"/>
              </a:spcAft>
              <a:defRPr sz="4800" b="1">
                <a:solidFill>
                  <a:srgbClr val="FFFFD2"/>
                </a:solidFill>
                <a:latin typeface="Corbel" pitchFamily="34" charset="0"/>
              </a:defRPr>
            </a:lvl5pPr>
            <a:lvl6pPr marL="457200" algn="l" rtl="0" fontAlgn="base">
              <a:spcBef>
                <a:spcPct val="0"/>
              </a:spcBef>
              <a:spcAft>
                <a:spcPct val="0"/>
              </a:spcAft>
              <a:defRPr sz="4800" b="1">
                <a:solidFill>
                  <a:srgbClr val="FFFFD2"/>
                </a:solidFill>
                <a:latin typeface="Corbel" pitchFamily="34" charset="0"/>
              </a:defRPr>
            </a:lvl6pPr>
            <a:lvl7pPr marL="914400" algn="l" rtl="0" fontAlgn="base">
              <a:spcBef>
                <a:spcPct val="0"/>
              </a:spcBef>
              <a:spcAft>
                <a:spcPct val="0"/>
              </a:spcAft>
              <a:defRPr sz="4800" b="1">
                <a:solidFill>
                  <a:srgbClr val="FFFFD2"/>
                </a:solidFill>
                <a:latin typeface="Corbel" pitchFamily="34" charset="0"/>
              </a:defRPr>
            </a:lvl7pPr>
            <a:lvl8pPr marL="1371600" algn="l" rtl="0" fontAlgn="base">
              <a:spcBef>
                <a:spcPct val="0"/>
              </a:spcBef>
              <a:spcAft>
                <a:spcPct val="0"/>
              </a:spcAft>
              <a:defRPr sz="4800" b="1">
                <a:solidFill>
                  <a:srgbClr val="FFFFD2"/>
                </a:solidFill>
                <a:latin typeface="Corbel" pitchFamily="34" charset="0"/>
              </a:defRPr>
            </a:lvl8pPr>
            <a:lvl9pPr marL="1828800" algn="l" rtl="0" fontAlgn="base">
              <a:spcBef>
                <a:spcPct val="0"/>
              </a:spcBef>
              <a:spcAft>
                <a:spcPct val="0"/>
              </a:spcAft>
              <a:defRPr sz="4800" b="1">
                <a:solidFill>
                  <a:srgbClr val="FFFFD2"/>
                </a:solidFill>
                <a:latin typeface="Corbel" pitchFamily="34" charset="0"/>
              </a:defRPr>
            </a:lvl9pPr>
          </a:lstStyle>
          <a:p>
            <a:pPr algn="r" eaLnBrk="1" hangingPunct="1">
              <a:defRPr/>
            </a:pPr>
            <a:r>
              <a:rPr lang="en-US" b="0" dirty="0">
                <a:solidFill>
                  <a:srgbClr val="7030A0"/>
                </a:solidFill>
              </a:rPr>
              <a:t>to form memories and create motivation.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pPr>
              <a:defRPr/>
            </a:pPr>
            <a:r>
              <a:rPr lang="en-US" dirty="0"/>
              <a:t>Reward Pathway</a:t>
            </a:r>
          </a:p>
        </p:txBody>
      </p:sp>
      <p:pic>
        <p:nvPicPr>
          <p:cNvPr id="40963" name="Picture 2" descr="http://www.examiner.com/images/blog/wysiwyg/image/brai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86" y="914400"/>
            <a:ext cx="8142514" cy="570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49238"/>
            <a:ext cx="8305800" cy="6229350"/>
          </a:xfrm>
        </p:spPr>
      </p:pic>
      <p:sp>
        <p:nvSpPr>
          <p:cNvPr id="41987" name="TextBox 4"/>
          <p:cNvSpPr txBox="1">
            <a:spLocks noChangeArrowheads="1"/>
          </p:cNvSpPr>
          <p:nvPr/>
        </p:nvSpPr>
        <p:spPr bwMode="auto">
          <a:xfrm>
            <a:off x="1524000" y="6248400"/>
            <a:ext cx="678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algn="r">
              <a:spcBef>
                <a:spcPct val="0"/>
              </a:spcBef>
              <a:buFontTx/>
              <a:buNone/>
            </a:pPr>
            <a:r>
              <a:rPr lang="en-US" altLang="en-US" sz="1200">
                <a:solidFill>
                  <a:schemeClr val="bg1"/>
                </a:solidFill>
                <a:latin typeface="Arial" panose="020B0604020202020204" pitchFamily="34" charset="0"/>
              </a:rPr>
              <a:t>Photo courtesy of Anna Rose Childress, Ph.D., NIDA website, 2007 </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304800"/>
            <a:ext cx="8610600" cy="6457950"/>
          </a:xfrm>
        </p:spPr>
      </p:pic>
      <p:sp>
        <p:nvSpPr>
          <p:cNvPr id="44035" name="TextBox 4"/>
          <p:cNvSpPr txBox="1">
            <a:spLocks noChangeArrowheads="1"/>
          </p:cNvSpPr>
          <p:nvPr/>
        </p:nvSpPr>
        <p:spPr bwMode="auto">
          <a:xfrm>
            <a:off x="1676400" y="6510338"/>
            <a:ext cx="678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algn="r">
              <a:spcBef>
                <a:spcPct val="0"/>
              </a:spcBef>
              <a:buFontTx/>
              <a:buNone/>
            </a:pPr>
            <a:r>
              <a:rPr lang="en-US" altLang="en-US" sz="1200">
                <a:solidFill>
                  <a:schemeClr val="bg1"/>
                </a:solidFill>
                <a:latin typeface="Arial" panose="020B0604020202020204" pitchFamily="34" charset="0"/>
              </a:rPr>
              <a:t>Photo courtesy of Anna Rose Childress, Ph.D., NIDA website, 2007 </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4495800" cy="6553200"/>
          </a:xfrm>
          <a:prstGeom prst="rect">
            <a:avLst/>
          </a:prstGeom>
          <a:noFill/>
          <a:ln w="9525">
            <a:noFill/>
            <a:miter lim="800000"/>
            <a:headEnd/>
            <a:tailEnd/>
          </a:ln>
        </p:spPr>
        <p:txBody>
          <a:bodyPr anchor="ctr"/>
          <a:lstStyle/>
          <a:p>
            <a:pPr algn="ctr">
              <a:defRPr/>
            </a:pPr>
            <a:r>
              <a:rPr lang="en-GB" sz="1900" b="1" i="1">
                <a:solidFill>
                  <a:schemeClr val="hlink"/>
                </a:solidFill>
                <a:cs typeface="Arial" pitchFamily="34" charset="0"/>
              </a:rPr>
              <a:t> </a:t>
            </a:r>
            <a:r>
              <a:rPr lang="en-US" sz="1900" b="1" i="1">
                <a:cs typeface="Arial" pitchFamily="34" charset="0"/>
              </a:rPr>
              <a:t> </a:t>
            </a:r>
            <a:endParaRPr lang="en-US" sz="4400" b="1">
              <a:solidFill>
                <a:schemeClr val="tx2"/>
              </a:solidFill>
              <a:effectLst>
                <a:outerShdw blurRad="38100" dist="38100" dir="2700000" algn="tl">
                  <a:srgbClr val="000000"/>
                </a:outerShdw>
              </a:effectLst>
              <a:latin typeface="Book Antiqua" pitchFamily="18" charset="0"/>
            </a:endParaRPr>
          </a:p>
        </p:txBody>
      </p:sp>
      <p:grpSp>
        <p:nvGrpSpPr>
          <p:cNvPr id="27651" name="Group 3"/>
          <p:cNvGrpSpPr>
            <a:grpSpLocks/>
          </p:cNvGrpSpPr>
          <p:nvPr/>
        </p:nvGrpSpPr>
        <p:grpSpPr bwMode="auto">
          <a:xfrm>
            <a:off x="4191000" y="261031"/>
            <a:ext cx="4343400" cy="6031137"/>
            <a:chOff x="3244" y="356"/>
            <a:chExt cx="1867" cy="2994"/>
          </a:xfrm>
        </p:grpSpPr>
        <p:sp>
          <p:nvSpPr>
            <p:cNvPr id="27653" name="Text Box 4"/>
            <p:cNvSpPr txBox="1">
              <a:spLocks noChangeArrowheads="1"/>
            </p:cNvSpPr>
            <p:nvPr/>
          </p:nvSpPr>
          <p:spPr bwMode="gray">
            <a:xfrm>
              <a:off x="3827" y="755"/>
              <a:ext cx="31"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lIns="36000" tIns="36000" rIns="36000" bIns="360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7654" name="Text Box 5"/>
            <p:cNvSpPr txBox="1">
              <a:spLocks noChangeArrowheads="1"/>
            </p:cNvSpPr>
            <p:nvPr/>
          </p:nvSpPr>
          <p:spPr bwMode="gray">
            <a:xfrm>
              <a:off x="4271" y="361"/>
              <a:ext cx="31"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lIns="36000" tIns="36000" rIns="36000" bIns="360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7655" name="Rectangle 6"/>
            <p:cNvSpPr>
              <a:spLocks noChangeArrowheads="1"/>
            </p:cNvSpPr>
            <p:nvPr/>
          </p:nvSpPr>
          <p:spPr bwMode="gray">
            <a:xfrm>
              <a:off x="3522" y="356"/>
              <a:ext cx="423"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lIns="36000" tIns="36000" rIns="36000" bIns="360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70000"/>
                </a:lnSpc>
                <a:spcBef>
                  <a:spcPct val="40000"/>
                </a:spcBef>
              </a:pPr>
              <a:r>
                <a:rPr lang="en-GB" sz="1300">
                  <a:solidFill>
                    <a:schemeClr val="tx2"/>
                  </a:solidFill>
                  <a:latin typeface="Times New Roman" panose="02020603050405020304" pitchFamily="18" charset="0"/>
                  <a:cs typeface="Arial" panose="020B0604020202020204" pitchFamily="34" charset="0"/>
                </a:rPr>
                <a:t>Normal Brain</a:t>
              </a:r>
              <a:endParaRPr lang="en-GB">
                <a:solidFill>
                  <a:schemeClr val="tx2"/>
                </a:solidFill>
                <a:latin typeface="Times New Roman" panose="02020603050405020304" pitchFamily="18" charset="0"/>
              </a:endParaRPr>
            </a:p>
          </p:txBody>
        </p:sp>
        <p:sp>
          <p:nvSpPr>
            <p:cNvPr id="27656" name="Rectangle 7"/>
            <p:cNvSpPr>
              <a:spLocks noChangeArrowheads="1"/>
            </p:cNvSpPr>
            <p:nvPr/>
          </p:nvSpPr>
          <p:spPr bwMode="gray">
            <a:xfrm>
              <a:off x="3360" y="1782"/>
              <a:ext cx="68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lIns="36000" tIns="36000" rIns="36000" bIns="360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spcBef>
                  <a:spcPct val="40000"/>
                </a:spcBef>
              </a:pPr>
              <a:r>
                <a:rPr lang="en-GB" sz="1300">
                  <a:solidFill>
                    <a:schemeClr val="tx2"/>
                  </a:solidFill>
                  <a:latin typeface="Times New Roman" panose="02020603050405020304" pitchFamily="18" charset="0"/>
                  <a:cs typeface="Arial" panose="020B0604020202020204" pitchFamily="34" charset="0"/>
                </a:rPr>
                <a:t>Alcoholic </a:t>
              </a:r>
              <a:endParaRPr lang="en-US" sz="2400">
                <a:solidFill>
                  <a:schemeClr val="tx2"/>
                </a:solidFill>
                <a:latin typeface="Times New Roman" panose="02020603050405020304" pitchFamily="18" charset="0"/>
                <a:cs typeface="Times New Roman" panose="02020603050405020304" pitchFamily="18" charset="0"/>
              </a:endParaRPr>
            </a:p>
            <a:p>
              <a:pPr algn="ctr">
                <a:lnSpc>
                  <a:spcPct val="80000"/>
                </a:lnSpc>
                <a:spcBef>
                  <a:spcPct val="40000"/>
                </a:spcBef>
              </a:pPr>
              <a:r>
                <a:rPr lang="en-GB" sz="1300">
                  <a:solidFill>
                    <a:schemeClr val="tx2"/>
                  </a:solidFill>
                  <a:latin typeface="Times New Roman" panose="02020603050405020304" pitchFamily="18" charset="0"/>
                  <a:cs typeface="Arial" panose="020B0604020202020204" pitchFamily="34" charset="0"/>
                </a:rPr>
                <a:t>17 Years</a:t>
              </a:r>
              <a:endParaRPr lang="en-GB">
                <a:solidFill>
                  <a:schemeClr val="tx2"/>
                </a:solidFill>
                <a:latin typeface="Times New Roman" panose="02020603050405020304" pitchFamily="18" charset="0"/>
              </a:endParaRPr>
            </a:p>
          </p:txBody>
        </p:sp>
        <p:sp>
          <p:nvSpPr>
            <p:cNvPr id="27657" name="Rectangle 8"/>
            <p:cNvSpPr>
              <a:spLocks noChangeArrowheads="1"/>
            </p:cNvSpPr>
            <p:nvPr/>
          </p:nvSpPr>
          <p:spPr bwMode="gray">
            <a:xfrm>
              <a:off x="4272" y="1782"/>
              <a:ext cx="73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lIns="36000" tIns="36000" rIns="36000" bIns="360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spcBef>
                  <a:spcPct val="40000"/>
                </a:spcBef>
              </a:pPr>
              <a:r>
                <a:rPr lang="en-GB" sz="1300">
                  <a:solidFill>
                    <a:schemeClr val="tx2"/>
                  </a:solidFill>
                  <a:latin typeface="Times New Roman" panose="02020603050405020304" pitchFamily="18" charset="0"/>
                  <a:cs typeface="Arial" panose="020B0604020202020204" pitchFamily="34" charset="0"/>
                </a:rPr>
                <a:t>Abstinent </a:t>
              </a:r>
              <a:endParaRPr lang="en-US" sz="2400">
                <a:solidFill>
                  <a:schemeClr val="tx2"/>
                </a:solidFill>
                <a:latin typeface="Times New Roman" panose="02020603050405020304" pitchFamily="18" charset="0"/>
                <a:cs typeface="Times New Roman" panose="02020603050405020304" pitchFamily="18" charset="0"/>
              </a:endParaRPr>
            </a:p>
            <a:p>
              <a:pPr algn="ctr">
                <a:lnSpc>
                  <a:spcPct val="80000"/>
                </a:lnSpc>
                <a:spcBef>
                  <a:spcPct val="40000"/>
                </a:spcBef>
              </a:pPr>
              <a:r>
                <a:rPr lang="en-GB" sz="1300">
                  <a:solidFill>
                    <a:schemeClr val="tx2"/>
                  </a:solidFill>
                  <a:latin typeface="Times New Roman" panose="02020603050405020304" pitchFamily="18" charset="0"/>
                  <a:cs typeface="Arial" panose="020B0604020202020204" pitchFamily="34" charset="0"/>
                </a:rPr>
                <a:t>1 Year</a:t>
              </a:r>
              <a:endParaRPr lang="en-GB">
                <a:solidFill>
                  <a:schemeClr val="tx2"/>
                </a:solidFill>
                <a:latin typeface="Times New Roman" panose="02020603050405020304" pitchFamily="18" charset="0"/>
              </a:endParaRPr>
            </a:p>
          </p:txBody>
        </p:sp>
        <p:sp>
          <p:nvSpPr>
            <p:cNvPr id="27658" name="Text Box 9"/>
            <p:cNvSpPr txBox="1">
              <a:spLocks noChangeArrowheads="1"/>
            </p:cNvSpPr>
            <p:nvPr/>
          </p:nvSpPr>
          <p:spPr bwMode="gray">
            <a:xfrm>
              <a:off x="3426" y="3238"/>
              <a:ext cx="47"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1000">
                  <a:cs typeface="Arial" panose="020B0604020202020204" pitchFamily="34" charset="0"/>
                </a:rPr>
                <a:t> </a:t>
              </a:r>
              <a:endParaRPr lang="en-US"/>
            </a:p>
          </p:txBody>
        </p:sp>
        <p:sp>
          <p:nvSpPr>
            <p:cNvPr id="27659" name="Rectangle 10"/>
            <p:cNvSpPr>
              <a:spLocks noChangeArrowheads="1"/>
            </p:cNvSpPr>
            <p:nvPr/>
          </p:nvSpPr>
          <p:spPr bwMode="gray">
            <a:xfrm>
              <a:off x="4440" y="356"/>
              <a:ext cx="359"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lIns="36000" tIns="36000" rIns="36000" bIns="360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spcBef>
                  <a:spcPct val="40000"/>
                </a:spcBef>
              </a:pPr>
              <a:r>
                <a:rPr lang="en-GB" sz="1300" dirty="0">
                  <a:solidFill>
                    <a:schemeClr val="tx2"/>
                  </a:solidFill>
                  <a:latin typeface="Times New Roman" panose="02020603050405020304" pitchFamily="18" charset="0"/>
                  <a:cs typeface="Arial" panose="020B0604020202020204" pitchFamily="34" charset="0"/>
                </a:rPr>
                <a:t>Heroin Use</a:t>
              </a:r>
              <a:endParaRPr lang="en-US" sz="2400" dirty="0">
                <a:solidFill>
                  <a:schemeClr val="tx2"/>
                </a:solidFill>
                <a:latin typeface="Times New Roman" panose="02020603050405020304" pitchFamily="18" charset="0"/>
                <a:cs typeface="Times New Roman" panose="02020603050405020304" pitchFamily="18" charset="0"/>
              </a:endParaRPr>
            </a:p>
            <a:p>
              <a:pPr algn="ctr">
                <a:lnSpc>
                  <a:spcPct val="80000"/>
                </a:lnSpc>
                <a:spcBef>
                  <a:spcPct val="40000"/>
                </a:spcBef>
              </a:pPr>
              <a:endParaRPr lang="en-GB" dirty="0">
                <a:solidFill>
                  <a:schemeClr val="tx2"/>
                </a:solidFill>
                <a:latin typeface="Times New Roman" panose="02020603050405020304" pitchFamily="18" charset="0"/>
              </a:endParaRPr>
            </a:p>
          </p:txBody>
        </p:sp>
        <p:pic>
          <p:nvPicPr>
            <p:cNvPr id="2766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2112"/>
              <a:ext cx="927"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 y="2112"/>
              <a:ext cx="927"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 y="576"/>
              <a:ext cx="932"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 y="576"/>
              <a:ext cx="935"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64" name="Rectangle 16"/>
          <p:cNvSpPr>
            <a:spLocks noGrp="1" noChangeArrowheads="1"/>
          </p:cNvSpPr>
          <p:nvPr>
            <p:ph type="body" sz="half" idx="4294967295"/>
          </p:nvPr>
        </p:nvSpPr>
        <p:spPr>
          <a:xfrm>
            <a:off x="486423" y="701255"/>
            <a:ext cx="2819400" cy="5334000"/>
          </a:xfrm>
        </p:spPr>
        <p:txBody>
          <a:bodyPr lIns="92075" tIns="46038" rIns="92075" bIns="46038">
            <a:normAutofit lnSpcReduction="10000"/>
          </a:bodyPr>
          <a:lstStyle/>
          <a:p>
            <a:pPr eaLnBrk="1" hangingPunct="1">
              <a:lnSpc>
                <a:spcPct val="90000"/>
              </a:lnSpc>
              <a:buFont typeface="Wingdings" panose="05000000000000000000" pitchFamily="2" charset="2"/>
              <a:buNone/>
              <a:defRPr/>
            </a:pPr>
            <a:br>
              <a:rPr lang="en-GB" sz="1200" dirty="0">
                <a:solidFill>
                  <a:schemeClr val="hlink"/>
                </a:solidFill>
                <a:cs typeface="Arial" charset="0"/>
              </a:rPr>
            </a:br>
            <a:br>
              <a:rPr lang="en-GB" sz="1200" dirty="0">
                <a:solidFill>
                  <a:schemeClr val="hlink"/>
                </a:solidFill>
                <a:cs typeface="Arial" charset="0"/>
              </a:rPr>
            </a:br>
            <a:endParaRPr lang="en-GB" sz="1200" dirty="0">
              <a:solidFill>
                <a:schemeClr val="hlink"/>
              </a:solidFill>
              <a:cs typeface="Arial" charset="0"/>
            </a:endParaRPr>
          </a:p>
          <a:p>
            <a:pPr eaLnBrk="1" hangingPunct="1">
              <a:lnSpc>
                <a:spcPct val="90000"/>
              </a:lnSpc>
              <a:buFont typeface="Wingdings" panose="05000000000000000000" pitchFamily="2" charset="2"/>
              <a:buNone/>
              <a:defRPr/>
            </a:pPr>
            <a:r>
              <a:rPr lang="en-GB" sz="2800" b="1" i="1" dirty="0">
                <a:solidFill>
                  <a:schemeClr val="tx2"/>
                </a:solidFill>
                <a:cs typeface="Tahoma" pitchFamily="34" charset="0"/>
              </a:rPr>
              <a:t>Good News</a:t>
            </a:r>
            <a:r>
              <a:rPr lang="en-GB" sz="2800" b="1" i="1" dirty="0">
                <a:solidFill>
                  <a:schemeClr val="tx2"/>
                </a:solidFill>
                <a:latin typeface="Garamond" pitchFamily="18" charset="0"/>
                <a:cs typeface="Tahoma" pitchFamily="34" charset="0"/>
              </a:rPr>
              <a:t>…</a:t>
            </a:r>
          </a:p>
          <a:p>
            <a:pPr eaLnBrk="1" hangingPunct="1">
              <a:lnSpc>
                <a:spcPct val="90000"/>
              </a:lnSpc>
              <a:buFont typeface="Wingdings" panose="05000000000000000000" pitchFamily="2" charset="2"/>
              <a:buNone/>
              <a:defRPr/>
            </a:pPr>
            <a:r>
              <a:rPr lang="en-GB" sz="2800" b="1" i="1" dirty="0">
                <a:solidFill>
                  <a:schemeClr val="tx2"/>
                </a:solidFill>
                <a:cs typeface="Tahoma" pitchFamily="34" charset="0"/>
              </a:rPr>
              <a:t>Healing Happens</a:t>
            </a:r>
          </a:p>
          <a:p>
            <a:pPr eaLnBrk="1" hangingPunct="1">
              <a:lnSpc>
                <a:spcPct val="90000"/>
              </a:lnSpc>
              <a:buFont typeface="Wingdings" panose="05000000000000000000" pitchFamily="2" charset="2"/>
              <a:buNone/>
              <a:defRPr/>
            </a:pPr>
            <a:endParaRPr lang="en-GB" sz="2800" b="1" i="1" dirty="0">
              <a:solidFill>
                <a:schemeClr val="tx2"/>
              </a:solidFill>
              <a:latin typeface="Tahoma" pitchFamily="34" charset="0"/>
              <a:cs typeface="Tahoma" pitchFamily="34" charset="0"/>
            </a:endParaRPr>
          </a:p>
          <a:p>
            <a:pPr marL="0" indent="0" algn="ctr" eaLnBrk="1" hangingPunct="1">
              <a:lnSpc>
                <a:spcPct val="90000"/>
              </a:lnSpc>
              <a:buFont typeface="Wingdings" panose="05000000000000000000" pitchFamily="2" charset="2"/>
              <a:buNone/>
              <a:defRPr/>
            </a:pPr>
            <a:r>
              <a:rPr lang="en-GB" sz="2800" b="1" dirty="0">
                <a:solidFill>
                  <a:srgbClr val="FF0000"/>
                </a:solidFill>
                <a:latin typeface="Tahoma" pitchFamily="34" charset="0"/>
                <a:cs typeface="Tahoma" pitchFamily="34" charset="0"/>
              </a:rPr>
              <a:t>Do you know someone who suffers from addiction? What is their executive functioning like? </a:t>
            </a:r>
            <a:br>
              <a:rPr lang="en-GB" sz="2800" b="1" dirty="0">
                <a:solidFill>
                  <a:srgbClr val="FF0000"/>
                </a:solidFill>
                <a:latin typeface="Tahoma" pitchFamily="34" charset="0"/>
                <a:cs typeface="Tahoma" pitchFamily="34" charset="0"/>
              </a:rPr>
            </a:br>
            <a:endParaRPr lang="en-US" sz="2800" b="1" dirty="0">
              <a:solidFill>
                <a:srgbClr val="FF0000"/>
              </a:solidFill>
              <a:latin typeface="Tahoma" pitchFamily="34" charset="0"/>
              <a:cs typeface="Tahoma" pitchFamily="34" charset="0"/>
            </a:endParaRPr>
          </a:p>
        </p:txBody>
      </p:sp>
    </p:spTree>
    <p:extLst>
      <p:ext uri="{BB962C8B-B14F-4D97-AF65-F5344CB8AC3E}">
        <p14:creationId xmlns:p14="http://schemas.microsoft.com/office/powerpoint/2010/main" val="26905950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6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6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4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6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cake, sitting, chocolate&#10;&#10;Description automatically generated">
            <a:extLst>
              <a:ext uri="{FF2B5EF4-FFF2-40B4-BE49-F238E27FC236}">
                <a16:creationId xmlns:a16="http://schemas.microsoft.com/office/drawing/2014/main" id="{AB444EA9-B588-4B50-AA13-418DF1A859F0}"/>
              </a:ext>
            </a:extLst>
          </p:cNvPr>
          <p:cNvPicPr>
            <a:picLocks noGrp="1" noChangeAspect="1"/>
          </p:cNvPicPr>
          <p:nvPr>
            <p:ph idx="1"/>
          </p:nvPr>
        </p:nvPicPr>
        <p:blipFill>
          <a:blip r:embed="rId2"/>
          <a:stretch>
            <a:fillRect/>
          </a:stretch>
        </p:blipFill>
        <p:spPr>
          <a:xfrm>
            <a:off x="2041834" y="2250810"/>
            <a:ext cx="5060331" cy="4114800"/>
          </a:xfrm>
        </p:spPr>
      </p:pic>
      <p:sp>
        <p:nvSpPr>
          <p:cNvPr id="3" name="Google Shape;299;p23">
            <a:extLst>
              <a:ext uri="{FF2B5EF4-FFF2-40B4-BE49-F238E27FC236}">
                <a16:creationId xmlns:a16="http://schemas.microsoft.com/office/drawing/2014/main" id="{C1B80187-E2AB-4C9E-8607-1C88E8A5AAFE}"/>
              </a:ext>
            </a:extLst>
          </p:cNvPr>
          <p:cNvSpPr txBox="1">
            <a:spLocks noGrp="1"/>
          </p:cNvSpPr>
          <p:nvPr>
            <p:ph type="title"/>
          </p:nvPr>
        </p:nvSpPr>
        <p:spPr>
          <a:xfrm>
            <a:off x="685800" y="304800"/>
            <a:ext cx="7772400" cy="1676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400" b="1" i="0" u="none" dirty="0">
                <a:solidFill>
                  <a:schemeClr val="dk1"/>
                </a:solidFill>
              </a:rPr>
              <a:t>How will you protect your Frontal Lobe?</a:t>
            </a:r>
            <a:endParaRPr b="1" dirty="0"/>
          </a:p>
        </p:txBody>
      </p:sp>
    </p:spTree>
    <p:extLst>
      <p:ext uri="{BB962C8B-B14F-4D97-AF65-F5344CB8AC3E}">
        <p14:creationId xmlns:p14="http://schemas.microsoft.com/office/powerpoint/2010/main" val="149048533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ctrTitle" idx="4294967295"/>
          </p:nvPr>
        </p:nvSpPr>
        <p:spPr>
          <a:xfrm>
            <a:off x="0" y="1981200"/>
            <a:ext cx="9144000" cy="1219200"/>
          </a:xfrm>
        </p:spPr>
        <p:txBody>
          <a:bodyPr>
            <a:normAutofit fontScale="90000"/>
          </a:bodyPr>
          <a:lstStyle/>
          <a:p>
            <a:pPr eaLnBrk="1" fontAlgn="auto" hangingPunct="1">
              <a:spcAft>
                <a:spcPts val="0"/>
              </a:spcAft>
              <a:defRPr/>
            </a:pPr>
            <a:r>
              <a:rPr lang="en-US" sz="4500" dirty="0">
                <a:solidFill>
                  <a:schemeClr val="tx1"/>
                </a:solidFill>
                <a:effectLst>
                  <a:outerShdw blurRad="38100" dist="38100" dir="2700000" algn="tl">
                    <a:srgbClr val="000000"/>
                  </a:outerShdw>
                </a:effectLst>
                <a:latin typeface="+mn-lt"/>
              </a:rPr>
              <a:t>Neuroscience of Risky Behavior</a:t>
            </a:r>
            <a:br>
              <a:rPr lang="en-US" sz="4500" dirty="0">
                <a:solidFill>
                  <a:schemeClr val="tx1"/>
                </a:solidFill>
                <a:effectLst>
                  <a:outerShdw blurRad="38100" dist="38100" dir="2700000" algn="tl">
                    <a:srgbClr val="000000"/>
                  </a:outerShdw>
                </a:effectLst>
                <a:latin typeface="+mn-lt"/>
              </a:rPr>
            </a:br>
            <a:r>
              <a:rPr lang="en-US" sz="4500" b="0" dirty="0">
                <a:solidFill>
                  <a:schemeClr val="tx1"/>
                </a:solidFill>
                <a:effectLst>
                  <a:outerShdw blurRad="38100" dist="38100" dir="2700000" algn="tl">
                    <a:srgbClr val="000000"/>
                  </a:outerShdw>
                </a:effectLst>
                <a:latin typeface="+mn-lt"/>
              </a:rPr>
              <a:t>Why Should I Care?</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rmAutofit/>
          </a:bodyPr>
          <a:lstStyle/>
          <a:p>
            <a:r>
              <a:rPr lang="en-US" sz="5000" b="1" dirty="0"/>
              <a:t>About the Brain </a:t>
            </a:r>
            <a:r>
              <a:rPr lang="en-US" sz="5000" b="1" dirty="0">
                <a:solidFill>
                  <a:srgbClr val="FF0000"/>
                </a:solidFill>
              </a:rPr>
              <a:t>Re</a:t>
            </a:r>
            <a:r>
              <a:rPr lang="en-US" sz="5000" b="1" dirty="0"/>
              <a:t>-Cap</a:t>
            </a:r>
          </a:p>
        </p:txBody>
      </p:sp>
      <p:sp>
        <p:nvSpPr>
          <p:cNvPr id="3" name="Content Placeholder 2"/>
          <p:cNvSpPr>
            <a:spLocks noGrp="1"/>
          </p:cNvSpPr>
          <p:nvPr>
            <p:ph idx="1"/>
          </p:nvPr>
        </p:nvSpPr>
        <p:spPr>
          <a:xfrm>
            <a:off x="419100" y="1371600"/>
            <a:ext cx="8305800" cy="4114800"/>
          </a:xfrm>
        </p:spPr>
        <p:txBody>
          <a:bodyPr>
            <a:normAutofit lnSpcReduction="10000"/>
          </a:bodyPr>
          <a:lstStyle/>
          <a:p>
            <a:r>
              <a:rPr lang="en-US" dirty="0"/>
              <a:t>How many brain cells do we have at age 11?</a:t>
            </a:r>
          </a:p>
          <a:p>
            <a:r>
              <a:rPr lang="en-US" dirty="0"/>
              <a:t>How many brain cells do we have at age 25?</a:t>
            </a:r>
          </a:p>
          <a:p>
            <a:r>
              <a:rPr lang="en-US" dirty="0"/>
              <a:t>What substance is thickening during this time?</a:t>
            </a:r>
          </a:p>
          <a:p>
            <a:r>
              <a:rPr lang="en-US" dirty="0"/>
              <a:t>What does that substance do for us?</a:t>
            </a:r>
          </a:p>
          <a:p>
            <a:r>
              <a:rPr lang="en-US" dirty="0"/>
              <a:t>What principle governs what cells stay and what cells get pruned away?</a:t>
            </a:r>
          </a:p>
          <a:p>
            <a:r>
              <a:rPr lang="en-US" dirty="0"/>
              <a:t>What part of the brain is thickening? What does that part of the brain do for us?</a:t>
            </a:r>
          </a:p>
        </p:txBody>
      </p:sp>
    </p:spTree>
    <p:extLst>
      <p:ext uri="{BB962C8B-B14F-4D97-AF65-F5344CB8AC3E}">
        <p14:creationId xmlns:p14="http://schemas.microsoft.com/office/powerpoint/2010/main" val="285946752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28600"/>
            <a:ext cx="8229600" cy="2514600"/>
          </a:xfrm>
        </p:spPr>
        <p:txBody>
          <a:bodyPr/>
          <a:lstStyle/>
          <a:p>
            <a:pPr eaLnBrk="1" fontAlgn="auto" hangingPunct="1">
              <a:spcAft>
                <a:spcPts val="0"/>
              </a:spcAft>
              <a:defRPr/>
            </a:pPr>
            <a:r>
              <a:rPr lang="en-US" sz="5000" dirty="0">
                <a:solidFill>
                  <a:schemeClr val="tx1"/>
                </a:solidFill>
                <a:latin typeface="+mn-lt"/>
              </a:rPr>
              <a:t>AGE </a:t>
            </a:r>
            <a:br>
              <a:rPr lang="en-US" sz="5000" dirty="0">
                <a:solidFill>
                  <a:schemeClr val="tx1"/>
                </a:solidFill>
                <a:latin typeface="+mn-lt"/>
              </a:rPr>
            </a:br>
            <a:r>
              <a:rPr lang="en-US" sz="5000" dirty="0">
                <a:solidFill>
                  <a:schemeClr val="tx1"/>
                </a:solidFill>
                <a:latin typeface="+mn-lt"/>
              </a:rPr>
              <a:t>11-12    				      24-25</a:t>
            </a:r>
            <a:br>
              <a:rPr lang="en-US" sz="5000" dirty="0">
                <a:solidFill>
                  <a:schemeClr val="tx1"/>
                </a:solidFill>
                <a:latin typeface="+mn-lt"/>
              </a:rPr>
            </a:br>
            <a:endParaRPr lang="en-US" sz="5000" dirty="0">
              <a:solidFill>
                <a:srgbClr val="FF0000"/>
              </a:solidFill>
              <a:latin typeface="+mn-lt"/>
            </a:endParaRPr>
          </a:p>
        </p:txBody>
      </p:sp>
      <p:pic>
        <p:nvPicPr>
          <p:cNvPr id="9830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8811" t="46219" r="5049" b="3757"/>
          <a:stretch>
            <a:fillRect/>
          </a:stretch>
        </p:blipFill>
        <p:spPr>
          <a:xfrm>
            <a:off x="1638300" y="2133600"/>
            <a:ext cx="5943600" cy="3657600"/>
          </a:xfrm>
        </p:spPr>
      </p:pic>
      <p:sp>
        <p:nvSpPr>
          <p:cNvPr id="6147" name="Line 3"/>
          <p:cNvSpPr>
            <a:spLocks noChangeShapeType="1"/>
          </p:cNvSpPr>
          <p:nvPr/>
        </p:nvSpPr>
        <p:spPr bwMode="auto">
          <a:xfrm>
            <a:off x="2438400" y="1524000"/>
            <a:ext cx="4343400" cy="0"/>
          </a:xfrm>
          <a:prstGeom prst="line">
            <a:avLst/>
          </a:prstGeom>
          <a:noFill/>
          <a:ln w="63500">
            <a:solidFill>
              <a:schemeClr val="tx1"/>
            </a:solidFill>
            <a:round/>
            <a:headEnd type="triangle" w="med" len="med"/>
            <a:tailEnd type="triangl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ヒラギノ角ゴ Pro W3" pitchFamily="1" charset="-128"/>
              <a:cs typeface="+mn-cs"/>
            </a:endParaRPr>
          </a:p>
        </p:txBody>
      </p:sp>
      <p:sp>
        <p:nvSpPr>
          <p:cNvPr id="2" name="TextBox 1"/>
          <p:cNvSpPr txBox="1">
            <a:spLocks noChangeArrowheads="1"/>
          </p:cNvSpPr>
          <p:nvPr/>
        </p:nvSpPr>
        <p:spPr bwMode="auto">
          <a:xfrm>
            <a:off x="381000" y="1866900"/>
            <a:ext cx="1954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ヒラギノ角ゴ Pro W3" pitchFamily="1" charset="-128"/>
                <a:cs typeface="+mn-cs"/>
              </a:rPr>
              <a:t>  </a:t>
            </a:r>
            <a:r>
              <a:rPr kumimoji="0" lang="en-US" altLang="en-US" sz="4000" b="1" i="0" u="none" strike="noStrike" kern="1200" cap="none" spc="0" normalizeH="0" baseline="0" noProof="0">
                <a:ln>
                  <a:noFill/>
                </a:ln>
                <a:solidFill>
                  <a:srgbClr val="FF0000"/>
                </a:solidFill>
                <a:effectLst/>
                <a:uLnTx/>
                <a:uFillTx/>
                <a:latin typeface="Arial" panose="020B0604020202020204" pitchFamily="34" charset="0"/>
                <a:ea typeface="ヒラギノ角ゴ Pro W3" pitchFamily="1" charset="-128"/>
                <a:cs typeface="+mn-cs"/>
              </a:rPr>
              <a:t>200</a:t>
            </a:r>
            <a:endPar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
        <p:nvSpPr>
          <p:cNvPr id="6" name="TextBox 5"/>
          <p:cNvSpPr txBox="1">
            <a:spLocks noChangeArrowheads="1"/>
          </p:cNvSpPr>
          <p:nvPr/>
        </p:nvSpPr>
        <p:spPr bwMode="auto">
          <a:xfrm>
            <a:off x="6629400" y="1882775"/>
            <a:ext cx="1954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ヒラギノ角ゴ Pro W3" pitchFamily="1" charset="-128"/>
                <a:cs typeface="+mn-cs"/>
              </a:rPr>
              <a:t>  </a:t>
            </a:r>
            <a:r>
              <a:rPr kumimoji="0" lang="en-US" altLang="en-US" sz="4000" b="1" i="0" u="none" strike="noStrike" kern="1200" cap="none" spc="0" normalizeH="0" baseline="0" noProof="0">
                <a:ln>
                  <a:noFill/>
                </a:ln>
                <a:solidFill>
                  <a:srgbClr val="FF0000"/>
                </a:solidFill>
                <a:effectLst/>
                <a:uLnTx/>
                <a:uFillTx/>
                <a:latin typeface="Arial" panose="020B0604020202020204" pitchFamily="34" charset="0"/>
                <a:ea typeface="ヒラギノ角ゴ Pro W3" pitchFamily="1" charset="-128"/>
                <a:cs typeface="+mn-cs"/>
              </a:rPr>
              <a:t>100</a:t>
            </a:r>
            <a:endPar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18" name="Title 1"/>
          <p:cNvSpPr txBox="1">
            <a:spLocks/>
          </p:cNvSpPr>
          <p:nvPr/>
        </p:nvSpPr>
        <p:spPr bwMode="auto">
          <a:xfrm>
            <a:off x="609600" y="228600"/>
            <a:ext cx="304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000000"/>
                </a:solidFill>
                <a:effectLst>
                  <a:outerShdw blurRad="38100" dist="38100" dir="2700000" algn="tl">
                    <a:srgbClr val="C0C0C0"/>
                  </a:outerShdw>
                </a:effectLst>
                <a:uLnTx/>
                <a:uFillTx/>
                <a:latin typeface="Calibri"/>
                <a:ea typeface="+mj-ea"/>
                <a:cs typeface="+mj-cs"/>
                <a:sym typeface="Arial"/>
              </a:rPr>
              <a:t>Myelin                            </a:t>
            </a:r>
            <a:endParaRPr kumimoji="0" lang="en-US" sz="44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ea typeface="+mj-ea"/>
              <a:cs typeface="+mj-cs"/>
              <a:sym typeface="Arial"/>
            </a:endParaRPr>
          </a:p>
        </p:txBody>
      </p:sp>
      <p:pic>
        <p:nvPicPr>
          <p:cNvPr id="19"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217613"/>
            <a:ext cx="86502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2971800" y="415925"/>
            <a:ext cx="4800600" cy="7683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Arial"/>
                <a:sym typeface="Arial"/>
              </a:rPr>
              <a:t>= Processing Speed</a:t>
            </a:r>
          </a:p>
        </p:txBody>
      </p:sp>
      <p:sp>
        <p:nvSpPr>
          <p:cNvPr id="21" name="Title 1"/>
          <p:cNvSpPr txBox="1">
            <a:spLocks/>
          </p:cNvSpPr>
          <p:nvPr/>
        </p:nvSpPr>
        <p:spPr bwMode="auto">
          <a:xfrm>
            <a:off x="668338" y="769938"/>
            <a:ext cx="7772400" cy="117792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ea typeface="+mj-ea"/>
                <a:cs typeface="+mj-cs"/>
                <a:sym typeface="Arial"/>
              </a:rPr>
              <a:t>           </a:t>
            </a:r>
          </a:p>
        </p:txBody>
      </p:sp>
      <p:sp>
        <p:nvSpPr>
          <p:cNvPr id="22" name="Title 1"/>
          <p:cNvSpPr txBox="1">
            <a:spLocks/>
          </p:cNvSpPr>
          <p:nvPr/>
        </p:nvSpPr>
        <p:spPr bwMode="auto">
          <a:xfrm>
            <a:off x="1295400" y="5410200"/>
            <a:ext cx="30480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ea typeface="+mj-ea"/>
                <a:cs typeface="+mj-cs"/>
                <a:sym typeface="Arial"/>
              </a:rPr>
              <a:t>Dendrites                            </a:t>
            </a:r>
          </a:p>
        </p:txBody>
      </p:sp>
      <p:sp>
        <p:nvSpPr>
          <p:cNvPr id="23" name="Rectangle 22"/>
          <p:cNvSpPr/>
          <p:nvPr/>
        </p:nvSpPr>
        <p:spPr>
          <a:xfrm>
            <a:off x="4038600" y="5597525"/>
            <a:ext cx="4800600" cy="7683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ysClr val="windowText" lastClr="000000"/>
                </a:solidFill>
                <a:effectLst/>
                <a:uLnTx/>
                <a:uFillTx/>
                <a:latin typeface="Calibri"/>
                <a:ea typeface="ヒラギノ角ゴ Pro W3" pitchFamily="1" charset="-128"/>
                <a:cs typeface="Arial"/>
                <a:sym typeface="Arial"/>
              </a:rPr>
              <a:t>= Learning</a:t>
            </a:r>
          </a:p>
        </p:txBody>
      </p:sp>
    </p:spTree>
    <p:extLst>
      <p:ext uri="{BB962C8B-B14F-4D97-AF65-F5344CB8AC3E}">
        <p14:creationId xmlns:p14="http://schemas.microsoft.com/office/powerpoint/2010/main" val="27889675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2i5it72a970715g0erzvzq32.wpengine.netdna-cdn.com/wp-content/uploads/2013/01/neuronGrowthDeath-624x397.jpg"/>
          <p:cNvPicPr>
            <a:picLocks noChangeAspect="1" noChangeArrowheads="1"/>
          </p:cNvPicPr>
          <p:nvPr/>
        </p:nvPicPr>
        <p:blipFill>
          <a:blip r:embed="rId3">
            <a:extLst>
              <a:ext uri="{28A0092B-C50C-407E-A947-70E740481C1C}">
                <a14:useLocalDpi xmlns:a14="http://schemas.microsoft.com/office/drawing/2010/main" val="0"/>
              </a:ext>
            </a:extLst>
          </a:blip>
          <a:srcRect r="82849"/>
          <a:stretch>
            <a:fillRect/>
          </a:stretch>
        </p:blipFill>
        <p:spPr bwMode="auto">
          <a:xfrm>
            <a:off x="149225" y="4763"/>
            <a:ext cx="156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2i5it72a970715g0erzvzq32.wpengine.netdna-cdn.com/wp-content/uploads/2013/01/neuronGrowthDeath-624x397.jpg"/>
          <p:cNvPicPr>
            <a:picLocks noChangeAspect="1" noChangeArrowheads="1"/>
          </p:cNvPicPr>
          <p:nvPr/>
        </p:nvPicPr>
        <p:blipFill>
          <a:blip r:embed="rId3">
            <a:extLst>
              <a:ext uri="{28A0092B-C50C-407E-A947-70E740481C1C}">
                <a14:useLocalDpi xmlns:a14="http://schemas.microsoft.com/office/drawing/2010/main" val="0"/>
              </a:ext>
            </a:extLst>
          </a:blip>
          <a:srcRect l="2052" t="34178" r="92960" b="45352"/>
          <a:stretch>
            <a:fillRect/>
          </a:stretch>
        </p:blipFill>
        <p:spPr bwMode="auto">
          <a:xfrm>
            <a:off x="3810000" y="838200"/>
            <a:ext cx="1558925"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2i5it72a970715g0erzvzq32.wpengine.netdna-cdn.com/wp-content/uploads/2013/01/neuronGrowthDeath-624x397.jpg"/>
          <p:cNvPicPr>
            <a:picLocks noChangeAspect="1" noChangeArrowheads="1"/>
          </p:cNvPicPr>
          <p:nvPr/>
        </p:nvPicPr>
        <p:blipFill>
          <a:blip r:embed="rId3">
            <a:extLst>
              <a:ext uri="{28A0092B-C50C-407E-A947-70E740481C1C}">
                <a14:useLocalDpi xmlns:a14="http://schemas.microsoft.com/office/drawing/2010/main" val="0"/>
              </a:ext>
            </a:extLst>
          </a:blip>
          <a:srcRect l="18933" r="54639"/>
          <a:stretch>
            <a:fillRect/>
          </a:stretch>
        </p:blipFill>
        <p:spPr bwMode="auto">
          <a:xfrm>
            <a:off x="1728788" y="0"/>
            <a:ext cx="2417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2i5it72a970715g0erzvzq32.wpengine.netdna-cdn.com/wp-content/uploads/2013/01/neuronGrowthDeath-624x397.jpg"/>
          <p:cNvPicPr>
            <a:picLocks noChangeAspect="1" noChangeArrowheads="1"/>
          </p:cNvPicPr>
          <p:nvPr/>
        </p:nvPicPr>
        <p:blipFill>
          <a:blip r:embed="rId3">
            <a:extLst>
              <a:ext uri="{28A0092B-C50C-407E-A947-70E740481C1C}">
                <a14:useLocalDpi xmlns:a14="http://schemas.microsoft.com/office/drawing/2010/main" val="0"/>
              </a:ext>
            </a:extLst>
          </a:blip>
          <a:srcRect l="45361" r="27319"/>
          <a:stretch>
            <a:fillRect/>
          </a:stretch>
        </p:blipFill>
        <p:spPr bwMode="auto">
          <a:xfrm>
            <a:off x="4203700" y="0"/>
            <a:ext cx="249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2i5it72a970715g0erzvzq32.wpengine.netdna-cdn.com/wp-content/uploads/2013/01/neuronGrowthDeath-624x397.jpg"/>
          <p:cNvPicPr>
            <a:picLocks noChangeAspect="1" noChangeArrowheads="1"/>
          </p:cNvPicPr>
          <p:nvPr/>
        </p:nvPicPr>
        <p:blipFill>
          <a:blip r:embed="rId3">
            <a:extLst>
              <a:ext uri="{28A0092B-C50C-407E-A947-70E740481C1C}">
                <a14:useLocalDpi xmlns:a14="http://schemas.microsoft.com/office/drawing/2010/main" val="0"/>
              </a:ext>
            </a:extLst>
          </a:blip>
          <a:srcRect l="73845"/>
          <a:stretch>
            <a:fillRect/>
          </a:stretch>
        </p:blipFill>
        <p:spPr bwMode="auto">
          <a:xfrm>
            <a:off x="6751638" y="0"/>
            <a:ext cx="2392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8"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0-ppt_w/2"/>
                                          </p:val>
                                        </p:tav>
                                      </p:tavLst>
                                    </p:anim>
                                    <p:anim calcmode="lin" valueType="num">
                                      <p:cBhvr additive="base">
                                        <p:cTn id="7" dur="500"/>
                                        <p:tgtEl>
                                          <p:spTgt spid="8"/>
                                        </p:tgtEl>
                                        <p:attrNameLst>
                                          <p:attrName>ppt_y</p:attrName>
                                        </p:attrNameLst>
                                      </p:cBhvr>
                                      <p:tavLst>
                                        <p:tav tm="0">
                                          <p:val>
                                            <p:strVal val="ppt_y"/>
                                          </p:val>
                                        </p:tav>
                                        <p:tav tm="100000">
                                          <p:val>
                                            <p:strVal val="ppt_y"/>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19462"/>
                                        </p:tgtEl>
                                        <p:attrNameLst>
                                          <p:attrName>style.visibility</p:attrName>
                                        </p:attrNameLst>
                                      </p:cBhvr>
                                      <p:to>
                                        <p:strVal val="visible"/>
                                      </p:to>
                                    </p:set>
                                    <p:animEffect transition="in" filter="fade">
                                      <p:cBhvr>
                                        <p:cTn id="13" dur="1000"/>
                                        <p:tgtEl>
                                          <p:spTgt spid="19462"/>
                                        </p:tgtEl>
                                      </p:cBhvr>
                                    </p:animEffect>
                                    <p:anim calcmode="lin" valueType="num">
                                      <p:cBhvr>
                                        <p:cTn id="14" dur="1000" fill="hold"/>
                                        <p:tgtEl>
                                          <p:spTgt spid="19462"/>
                                        </p:tgtEl>
                                        <p:attrNameLst>
                                          <p:attrName>ppt_x</p:attrName>
                                        </p:attrNameLst>
                                      </p:cBhvr>
                                      <p:tavLst>
                                        <p:tav tm="0">
                                          <p:val>
                                            <p:strVal val="#ppt_x"/>
                                          </p:val>
                                        </p:tav>
                                        <p:tav tm="100000">
                                          <p:val>
                                            <p:strVal val="#ppt_x"/>
                                          </p:val>
                                        </p:tav>
                                      </p:tavLst>
                                    </p:anim>
                                    <p:anim calcmode="lin" valueType="num">
                                      <p:cBhvr>
                                        <p:cTn id="15" dur="1000" fill="hold"/>
                                        <p:tgtEl>
                                          <p:spTgt spid="1946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57225"/>
            <a:ext cx="86106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5" descr="Ferrari_179-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8150"/>
            <a:ext cx="76581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Austin Recovery">
      <a:dk1>
        <a:sysClr val="windowText" lastClr="000000"/>
      </a:dk1>
      <a:lt1>
        <a:sysClr val="window" lastClr="FFFFFF"/>
      </a:lt1>
      <a:dk2>
        <a:srgbClr val="48555F"/>
      </a:dk2>
      <a:lt2>
        <a:srgbClr val="EEECE1"/>
      </a:lt2>
      <a:accent1>
        <a:srgbClr val="E19922"/>
      </a:accent1>
      <a:accent2>
        <a:srgbClr val="C2465E"/>
      </a:accent2>
      <a:accent3>
        <a:srgbClr val="AD2835"/>
      </a:accent3>
      <a:accent4>
        <a:srgbClr val="EA634B"/>
      </a:accent4>
      <a:accent5>
        <a:srgbClr val="76838E"/>
      </a:accent5>
      <a:accent6>
        <a:srgbClr val="AEB87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COR Interim PowerPoint Template.potx [Read-Only]" id="{F3D3AB0C-D152-4940-A8D0-02DC6D169951}" vid="{448D5423-6C64-4C0B-A7F7-FEBAA796CF8A}"/>
    </a:ext>
  </a:ext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EBF53E37E8CC429C53EB95D41399BA" ma:contentTypeVersion="9" ma:contentTypeDescription="Create a new document." ma:contentTypeScope="" ma:versionID="0246d2fb8d461590103428d727e8096d">
  <xsd:schema xmlns:xsd="http://www.w3.org/2001/XMLSchema" xmlns:xs="http://www.w3.org/2001/XMLSchema" xmlns:p="http://schemas.microsoft.com/office/2006/metadata/properties" xmlns:ns2="d0573515-e35d-4b47-bda2-e02d105c9f88" targetNamespace="http://schemas.microsoft.com/office/2006/metadata/properties" ma:root="true" ma:fieldsID="12a2b491eb512808fd81645e9dc037d1" ns2:_="">
    <xsd:import namespace="d0573515-e35d-4b47-bda2-e02d105c9f8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573515-e35d-4b47-bda2-e02d105c9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7D80AD-D11A-4360-93F8-DC308FE880FC}"/>
</file>

<file path=customXml/itemProps2.xml><?xml version="1.0" encoding="utf-8"?>
<ds:datastoreItem xmlns:ds="http://schemas.openxmlformats.org/officeDocument/2006/customXml" ds:itemID="{6E425DE9-7B76-4B42-A3F1-0213A208F222}"/>
</file>

<file path=customXml/itemProps3.xml><?xml version="1.0" encoding="utf-8"?>
<ds:datastoreItem xmlns:ds="http://schemas.openxmlformats.org/officeDocument/2006/customXml" ds:itemID="{110F8D53-8BB9-470C-A8C7-8119EB8E0450}"/>
</file>

<file path=docProps/app.xml><?xml version="1.0" encoding="utf-8"?>
<Properties xmlns="http://schemas.openxmlformats.org/officeDocument/2006/extended-properties" xmlns:vt="http://schemas.openxmlformats.org/officeDocument/2006/docPropsVTypes">
  <Template/>
  <TotalTime>1398</TotalTime>
  <Words>1887</Words>
  <Application>Microsoft Office PowerPoint</Application>
  <PresentationFormat>On-screen Show (4:3)</PresentationFormat>
  <Paragraphs>126</Paragraphs>
  <Slides>26</Slides>
  <Notes>21</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Arial</vt:lpstr>
      <vt:lpstr>Book Antiqua</vt:lpstr>
      <vt:lpstr>Calibri</vt:lpstr>
      <vt:lpstr>Garamond</vt:lpstr>
      <vt:lpstr>Helvetica</vt:lpstr>
      <vt:lpstr>Helvetica Neue Bold Condensed</vt:lpstr>
      <vt:lpstr>Tahoma</vt:lpstr>
      <vt:lpstr>Times New Roman</vt:lpstr>
      <vt:lpstr>Wingdings</vt:lpstr>
      <vt:lpstr>Office Theme</vt:lpstr>
      <vt:lpstr>4_Blank Presentation</vt:lpstr>
      <vt:lpstr>4_Office Theme</vt:lpstr>
      <vt:lpstr>2_Blank Presentation</vt:lpstr>
      <vt:lpstr>PowerPoint Presentation</vt:lpstr>
      <vt:lpstr>PowerPoint Presentation</vt:lpstr>
      <vt:lpstr>Neuroscience of Risky Behavior Why Should I Care?</vt:lpstr>
      <vt:lpstr>About the Brain Re-Cap</vt:lpstr>
      <vt:lpstr>AGE  11-12              24-25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alcohol/drugs  and other  high-risk behaviors effect the brain  during the pruning process?</vt:lpstr>
      <vt:lpstr>Limbic System</vt:lpstr>
      <vt:lpstr>Dopamine: Calm, Happy, Signals Salience </vt:lpstr>
      <vt:lpstr>Dopamine Release and  the Hedonic (pleasure) Threshold</vt:lpstr>
      <vt:lpstr>HYPOFRONTALITY = PLEASURE</vt:lpstr>
      <vt:lpstr>If you arrest here but stop using here</vt:lpstr>
      <vt:lpstr>Dopamine-Releasing Chemicals</vt:lpstr>
      <vt:lpstr>Dopamine-Releasing Behaviors</vt:lpstr>
      <vt:lpstr>When Dopamine surges so does Glutamate</vt:lpstr>
      <vt:lpstr>Reward Pathway</vt:lpstr>
      <vt:lpstr>PowerPoint Presentation</vt:lpstr>
      <vt:lpstr>PowerPoint Presentation</vt:lpstr>
      <vt:lpstr>PowerPoint Presentation</vt:lpstr>
      <vt:lpstr>How will you protect your Frontal Lobe?</vt:lpstr>
    </vt:vector>
  </TitlesOfParts>
  <Company>PR Squared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Collier</dc:creator>
  <cp:lastModifiedBy>Crystal Collier, PhD</cp:lastModifiedBy>
  <cp:revision>107</cp:revision>
  <cp:lastPrinted>2014-01-27T20:27:01Z</cp:lastPrinted>
  <dcterms:created xsi:type="dcterms:W3CDTF">2019-07-09T19:11:56Z</dcterms:created>
  <dcterms:modified xsi:type="dcterms:W3CDTF">2020-06-14T16:00:06Z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0x010100C8EBF53E37E8CC429C53EB95D41399BA</vt:lpwstr>
  </property>
</Properties>
</file>