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685" r:id="rId3"/>
  </p:sldMasterIdLst>
  <p:notesMasterIdLst>
    <p:notesMasterId r:id="rId24"/>
  </p:notesMasterIdLst>
  <p:sldIdLst>
    <p:sldId id="535" r:id="rId4"/>
    <p:sldId id="291" r:id="rId5"/>
    <p:sldId id="429" r:id="rId6"/>
    <p:sldId id="261" r:id="rId7"/>
    <p:sldId id="262" r:id="rId8"/>
    <p:sldId id="263" r:id="rId9"/>
    <p:sldId id="264" r:id="rId10"/>
    <p:sldId id="308" r:id="rId11"/>
    <p:sldId id="265" r:id="rId12"/>
    <p:sldId id="267" r:id="rId13"/>
    <p:sldId id="552" r:id="rId14"/>
    <p:sldId id="266" r:id="rId15"/>
    <p:sldId id="268" r:id="rId16"/>
    <p:sldId id="269" r:id="rId17"/>
    <p:sldId id="270" r:id="rId18"/>
    <p:sldId id="428" r:id="rId19"/>
    <p:sldId id="272" r:id="rId20"/>
    <p:sldId id="273" r:id="rId21"/>
    <p:sldId id="553" r:id="rId22"/>
    <p:sldId id="551" r:id="rId2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5" roundtripDataSignature="AMtx7mhWqfPT6HI3/a3wkYKijPoqrBV7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748"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7"/>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5" y="0"/>
            <a:ext cx="3038475" cy="465137"/>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2"/>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37" y="4416425"/>
            <a:ext cx="5140325" cy="4183062"/>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31262"/>
            <a:ext cx="3038475" cy="465137"/>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5" y="8831262"/>
            <a:ext cx="3038475"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81" name="Google Shape;81;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4: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44" name="Google Shape;144;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5: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50" name="Google Shape;150;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Vaping has given rise to the use of new products. Marijuana extracts are created by boiling the green, leafy marijuana buds with butane fluid, a highly</a:t>
            </a:r>
            <a:r>
              <a:rPr lang="en-US" baseline="0" dirty="0"/>
              <a:t> toxic and flammable substance. Marijuana extracts or has oils contain 4-5 times more THC and thus, are 4-5 times more addictive.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a:t>
            </a:fld>
            <a:endParaRPr lang="en-US"/>
          </a:p>
        </p:txBody>
      </p:sp>
    </p:spTree>
    <p:extLst>
      <p:ext uri="{BB962C8B-B14F-4D97-AF65-F5344CB8AC3E}">
        <p14:creationId xmlns:p14="http://schemas.microsoft.com/office/powerpoint/2010/main" val="1394955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65" name="Google Shape;165;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8: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72" name="Google Shape;17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87" name="Google Shape;87;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8: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3" name="Google Shape;9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9: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00" name="Google Shape;100;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0: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US" dirty="0"/>
              <a:t>The</a:t>
            </a:r>
            <a:r>
              <a:rPr lang="en-US" baseline="0" dirty="0"/>
              <a:t> marijuana manufacturing industry has been genetically modifying the amount of THC in marijuana plants, making it stronger and more addictive. However, at the same time, they have been decreasing the amount of CBD in order to reduce its modulating effects on THC. CBD is the medicinal part of marijuana. So, it is getting more addictive and less medicinal. </a:t>
            </a:r>
            <a:endParaRPr dirty="0"/>
          </a:p>
        </p:txBody>
      </p:sp>
      <p:sp>
        <p:nvSpPr>
          <p:cNvPr id="109" name="Google Shape;109;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5" name="Google Shape;125;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5" name="Google Shape;125;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49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US" dirty="0"/>
              <a:t>This is a SPECT</a:t>
            </a:r>
            <a:r>
              <a:rPr lang="en-US" baseline="0" dirty="0"/>
              <a:t> scan study that measures brain cell connectivity. In a healthy brain, the cells are well-connected depicted by a smooth scan. For the two subjects who used marijuana regularly, the scan indicates areas of the brain that did not fully connect. This shows their arrested development, especially in the frontal lobe area. </a:t>
            </a:r>
            <a:endParaRPr dirty="0"/>
          </a:p>
        </p:txBody>
      </p:sp>
      <p:sp>
        <p:nvSpPr>
          <p:cNvPr id="115" name="Google Shape;115;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US" dirty="0"/>
              <a:t>This fMRI scan displays</a:t>
            </a:r>
            <a:r>
              <a:rPr lang="en-US" baseline="0" dirty="0"/>
              <a:t> slices of the brain taken while the person is awake. The “normal” scan is of a person who has not used marijuana compared to someone who has just used it. The darker the color, the more electrical activity and blood flow. The marijuana user shows significantly less activity, especially in the frontal lobe area of the brain. </a:t>
            </a:r>
            <a:endParaRPr dirty="0"/>
          </a:p>
        </p:txBody>
      </p:sp>
      <p:sp>
        <p:nvSpPr>
          <p:cNvPr id="132" name="Google Shape;132;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
        <p:cNvGrpSpPr/>
        <p:nvPr/>
      </p:nvGrpSpPr>
      <p:grpSpPr>
        <a:xfrm>
          <a:off x="0" y="0"/>
          <a:ext cx="0" cy="0"/>
          <a:chOff x="0" y="0"/>
          <a:chExt cx="0" cy="0"/>
        </a:xfrm>
      </p:grpSpPr>
      <p:sp>
        <p:nvSpPr>
          <p:cNvPr id="17" name="Google Shape;17;p22"/>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685800" y="22098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171287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321936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644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521017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1504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17968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161033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4158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564571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68482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
        <p:cNvGrpSpPr/>
        <p:nvPr/>
      </p:nvGrpSpPr>
      <p:grpSpPr>
        <a:xfrm>
          <a:off x="0" y="0"/>
          <a:ext cx="0" cy="0"/>
          <a:chOff x="0" y="0"/>
          <a:chExt cx="0" cy="0"/>
        </a:xfrm>
      </p:grpSpPr>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154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1552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8701"/>
            <a:ext cx="7772400" cy="825500"/>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1854201"/>
            <a:ext cx="7772400" cy="4271962"/>
          </a:xfrm>
        </p:spPr>
        <p:txBody>
          <a:bodyPr/>
          <a:lstStyle>
            <a:lvl1pPr marL="0" indent="0" algn="l">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92765BB-83E1-4064-8185-3425C777F242}" type="datetimeFigureOut">
              <a:rPr lang="en-US"/>
              <a:pPr>
                <a:defRPr/>
              </a:pPr>
              <a:t>6/28/2020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CCE796-1465-407B-9EF9-5FC83A9E0780}" type="slidenum">
              <a:rPr lang="en-US" altLang="en-US"/>
              <a:pPr/>
              <a:t>‹#›</a:t>
            </a:fld>
            <a:endParaRPr lang="en-US" altLang="en-US" dirty="0"/>
          </a:p>
        </p:txBody>
      </p:sp>
    </p:spTree>
    <p:extLst>
      <p:ext uri="{BB962C8B-B14F-4D97-AF65-F5344CB8AC3E}">
        <p14:creationId xmlns:p14="http://schemas.microsoft.com/office/powerpoint/2010/main" val="315796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8255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D44DDD7-4FC2-4993-BF78-1204106D14B5}" type="datetimeFigureOut">
              <a:rPr lang="en-US"/>
              <a:pPr>
                <a:defRPr/>
              </a:pPr>
              <a:t>6/28/2020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954B5B-1F0D-4147-82EC-A7289B08E8B6}" type="slidenum">
              <a:rPr lang="en-US" altLang="en-US"/>
              <a:pPr/>
              <a:t>‹#›</a:t>
            </a:fld>
            <a:endParaRPr lang="en-US" altLang="en-US"/>
          </a:p>
        </p:txBody>
      </p:sp>
    </p:spTree>
    <p:extLst>
      <p:ext uri="{BB962C8B-B14F-4D97-AF65-F5344CB8AC3E}">
        <p14:creationId xmlns:p14="http://schemas.microsoft.com/office/powerpoint/2010/main" val="532664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44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32B5C1-42B8-4BDD-B74B-18A4F529F185}" type="datetimeFigureOut">
              <a:rPr lang="en-US"/>
              <a:pPr>
                <a:defRPr/>
              </a:pPr>
              <a:t>6/28/2020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9EDD475-5A0E-43CC-A281-A3D19C96C0CD}" type="slidenum">
              <a:rPr lang="en-US" altLang="en-US"/>
              <a:pPr/>
              <a:t>‹#›</a:t>
            </a:fld>
            <a:endParaRPr lang="en-US" altLang="en-US"/>
          </a:p>
        </p:txBody>
      </p:sp>
    </p:spTree>
    <p:extLst>
      <p:ext uri="{BB962C8B-B14F-4D97-AF65-F5344CB8AC3E}">
        <p14:creationId xmlns:p14="http://schemas.microsoft.com/office/powerpoint/2010/main" val="2946781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5BBE35-992D-40F7-99E4-F2E9C0619829}" type="datetimeFigureOut">
              <a:rPr lang="en-US"/>
              <a:pPr>
                <a:defRPr/>
              </a:pPr>
              <a:t>6/28/2020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3BC27A0-FF37-4FEB-A6E9-E4BE7B21A9DC}" type="slidenum">
              <a:rPr lang="en-US" altLang="en-US"/>
              <a:pPr/>
              <a:t>‹#›</a:t>
            </a:fld>
            <a:endParaRPr lang="en-US" altLang="en-US"/>
          </a:p>
        </p:txBody>
      </p:sp>
    </p:spTree>
    <p:extLst>
      <p:ext uri="{BB962C8B-B14F-4D97-AF65-F5344CB8AC3E}">
        <p14:creationId xmlns:p14="http://schemas.microsoft.com/office/powerpoint/2010/main" val="3477160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CB8E6A-921D-4A64-A46D-D9E03345DB4C}" type="datetimeFigureOut">
              <a:rPr lang="en-US"/>
              <a:pPr>
                <a:defRPr/>
              </a:pPr>
              <a:t>6/28/2020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1BCE764-C0E0-4015-82C2-4CB6558A0566}" type="slidenum">
              <a:rPr lang="en-US" altLang="en-US"/>
              <a:pPr/>
              <a:t>‹#›</a:t>
            </a:fld>
            <a:endParaRPr lang="en-US" altLang="en-US"/>
          </a:p>
        </p:txBody>
      </p:sp>
    </p:spTree>
    <p:extLst>
      <p:ext uri="{BB962C8B-B14F-4D97-AF65-F5344CB8AC3E}">
        <p14:creationId xmlns:p14="http://schemas.microsoft.com/office/powerpoint/2010/main" val="3385707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EBFE5D-5A1C-4710-94E5-884745E9C37E}" type="datetimeFigureOut">
              <a:rPr lang="en-US"/>
              <a:pPr>
                <a:defRPr/>
              </a:pPr>
              <a:t>6/28/2020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C57ED4-698F-41B4-9DC8-69B778BB6057}" type="slidenum">
              <a:rPr lang="en-US" altLang="en-US"/>
              <a:pPr/>
              <a:t>‹#›</a:t>
            </a:fld>
            <a:endParaRPr lang="en-US" altLang="en-US"/>
          </a:p>
        </p:txBody>
      </p:sp>
    </p:spTree>
    <p:extLst>
      <p:ext uri="{BB962C8B-B14F-4D97-AF65-F5344CB8AC3E}">
        <p14:creationId xmlns:p14="http://schemas.microsoft.com/office/powerpoint/2010/main" val="38425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EB7061-FAD3-44A5-987D-A053AE202110}" type="datetimeFigureOut">
              <a:rPr lang="en-US"/>
              <a:pPr>
                <a:defRPr/>
              </a:pPr>
              <a:t>6/28/2020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9CE4E21-5A07-44A2-98B5-E977C9E0B463}" type="slidenum">
              <a:rPr lang="en-US" altLang="en-US"/>
              <a:pPr/>
              <a:t>‹#›</a:t>
            </a:fld>
            <a:endParaRPr lang="en-US" altLang="en-US"/>
          </a:p>
        </p:txBody>
      </p:sp>
    </p:spTree>
    <p:extLst>
      <p:ext uri="{BB962C8B-B14F-4D97-AF65-F5344CB8AC3E}">
        <p14:creationId xmlns:p14="http://schemas.microsoft.com/office/powerpoint/2010/main" val="358469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0"/>
        <p:cNvGrpSpPr/>
        <p:nvPr/>
      </p:nvGrpSpPr>
      <p:grpSpPr>
        <a:xfrm>
          <a:off x="0" y="0"/>
          <a:ext cx="0" cy="0"/>
          <a:chOff x="0" y="0"/>
          <a:chExt cx="0" cy="0"/>
        </a:xfrm>
      </p:grpSpPr>
      <p:sp>
        <p:nvSpPr>
          <p:cNvPr id="21" name="Google Shape;21;p24"/>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24"/>
          <p:cNvSpPr txBox="1">
            <a:spLocks noGrp="1"/>
          </p:cNvSpPr>
          <p:nvPr>
            <p:ph type="body" idx="1"/>
          </p:nvPr>
        </p:nvSpPr>
        <p:spPr>
          <a:xfrm>
            <a:off x="685800" y="22098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Calibri"/>
              <a:buChar char="»"/>
              <a:defRPr sz="1800"/>
            </a:lvl6pPr>
            <a:lvl7pPr marL="3200400" lvl="6" indent="-342900" algn="l">
              <a:spcBef>
                <a:spcPts val="360"/>
              </a:spcBef>
              <a:spcAft>
                <a:spcPts val="0"/>
              </a:spcAft>
              <a:buClr>
                <a:schemeClr val="dk1"/>
              </a:buClr>
              <a:buSzPts val="1800"/>
              <a:buFont typeface="Calibri"/>
              <a:buChar char="»"/>
              <a:defRPr sz="1800"/>
            </a:lvl7pPr>
            <a:lvl8pPr marL="3657600" lvl="7" indent="-342900" algn="l">
              <a:spcBef>
                <a:spcPts val="360"/>
              </a:spcBef>
              <a:spcAft>
                <a:spcPts val="0"/>
              </a:spcAft>
              <a:buClr>
                <a:schemeClr val="dk1"/>
              </a:buClr>
              <a:buSzPts val="1800"/>
              <a:buFont typeface="Calibri"/>
              <a:buChar char="»"/>
              <a:defRPr sz="1800"/>
            </a:lvl8pPr>
            <a:lvl9pPr marL="4114800" lvl="8" indent="-342900" algn="l">
              <a:spcBef>
                <a:spcPts val="360"/>
              </a:spcBef>
              <a:spcAft>
                <a:spcPts val="0"/>
              </a:spcAft>
              <a:buClr>
                <a:schemeClr val="dk1"/>
              </a:buClr>
              <a:buSzPts val="1800"/>
              <a:buFont typeface="Calibri"/>
              <a:buChar char="»"/>
              <a:defRPr sz="1800"/>
            </a:lvl9pPr>
          </a:lstStyle>
          <a:p>
            <a:endParaRPr/>
          </a:p>
        </p:txBody>
      </p:sp>
      <p:sp>
        <p:nvSpPr>
          <p:cNvPr id="23" name="Google Shape;23;p24"/>
          <p:cNvSpPr txBox="1">
            <a:spLocks noGrp="1"/>
          </p:cNvSpPr>
          <p:nvPr>
            <p:ph type="body" idx="2"/>
          </p:nvPr>
        </p:nvSpPr>
        <p:spPr>
          <a:xfrm>
            <a:off x="4648200" y="22098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Calibri"/>
              <a:buChar char="»"/>
              <a:defRPr sz="1800"/>
            </a:lvl6pPr>
            <a:lvl7pPr marL="3200400" lvl="6" indent="-342900" algn="l">
              <a:spcBef>
                <a:spcPts val="360"/>
              </a:spcBef>
              <a:spcAft>
                <a:spcPts val="0"/>
              </a:spcAft>
              <a:buClr>
                <a:schemeClr val="dk1"/>
              </a:buClr>
              <a:buSzPts val="1800"/>
              <a:buFont typeface="Calibri"/>
              <a:buChar char="»"/>
              <a:defRPr sz="1800"/>
            </a:lvl7pPr>
            <a:lvl8pPr marL="3657600" lvl="7" indent="-342900" algn="l">
              <a:spcBef>
                <a:spcPts val="360"/>
              </a:spcBef>
              <a:spcAft>
                <a:spcPts val="0"/>
              </a:spcAft>
              <a:buClr>
                <a:schemeClr val="dk1"/>
              </a:buClr>
              <a:buSzPts val="1800"/>
              <a:buFont typeface="Calibri"/>
              <a:buChar char="»"/>
              <a:defRPr sz="1800"/>
            </a:lvl8pPr>
            <a:lvl9pPr marL="4114800" lvl="8" indent="-342900" algn="l">
              <a:spcBef>
                <a:spcPts val="360"/>
              </a:spcBef>
              <a:spcAft>
                <a:spcPts val="0"/>
              </a:spcAft>
              <a:buClr>
                <a:schemeClr val="dk1"/>
              </a:buClr>
              <a:buSzPts val="1800"/>
              <a:buFont typeface="Calibri"/>
              <a:buChar char="»"/>
              <a:defRPr sz="1800"/>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123A76-62FF-4E89-A250-505D725CD5ED}" type="datetimeFigureOut">
              <a:rPr lang="en-US"/>
              <a:pPr>
                <a:defRPr/>
              </a:pPr>
              <a:t>6/28/2020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F618F74-A269-4A73-9F50-954B8F1D5617}" type="slidenum">
              <a:rPr lang="en-US" altLang="en-US"/>
              <a:pPr/>
              <a:t>‹#›</a:t>
            </a:fld>
            <a:endParaRPr lang="en-US" altLang="en-US"/>
          </a:p>
        </p:txBody>
      </p:sp>
    </p:spTree>
    <p:extLst>
      <p:ext uri="{BB962C8B-B14F-4D97-AF65-F5344CB8AC3E}">
        <p14:creationId xmlns:p14="http://schemas.microsoft.com/office/powerpoint/2010/main" val="702317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CFCBE-371C-44C5-9C66-0219307C21E6}" type="datetimeFigureOut">
              <a:rPr lang="en-US"/>
              <a:pPr>
                <a:defRPr/>
              </a:pPr>
              <a:t>6/28/2020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92240E-14A1-499F-9729-C9F4FB625540}" type="slidenum">
              <a:rPr lang="en-US" altLang="en-US"/>
              <a:pPr/>
              <a:t>‹#›</a:t>
            </a:fld>
            <a:endParaRPr lang="en-US" altLang="en-US"/>
          </a:p>
        </p:txBody>
      </p:sp>
    </p:spTree>
    <p:extLst>
      <p:ext uri="{BB962C8B-B14F-4D97-AF65-F5344CB8AC3E}">
        <p14:creationId xmlns:p14="http://schemas.microsoft.com/office/powerpoint/2010/main" val="2516603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662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37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
        <p:cNvGrpSpPr/>
        <p:nvPr/>
      </p:nvGrpSpPr>
      <p:grpSpPr>
        <a:xfrm>
          <a:off x="0" y="0"/>
          <a:ext cx="0" cy="0"/>
          <a:chOff x="0" y="0"/>
          <a:chExt cx="0" cy="0"/>
        </a:xfrm>
      </p:grpSpPr>
      <p:sp>
        <p:nvSpPr>
          <p:cNvPr id="27" name="Google Shape;27;p26"/>
          <p:cNvSpPr txBox="1">
            <a:spLocks noGrp="1"/>
          </p:cNvSpPr>
          <p:nvPr>
            <p:ph type="title"/>
          </p:nvPr>
        </p:nvSpPr>
        <p:spPr>
          <a:xfrm rot="5400000">
            <a:off x="4743450" y="26098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26"/>
          <p:cNvSpPr txBox="1">
            <a:spLocks noGrp="1"/>
          </p:cNvSpPr>
          <p:nvPr>
            <p:ph type="body" idx="1"/>
          </p:nvPr>
        </p:nvSpPr>
        <p:spPr>
          <a:xfrm rot="5400000">
            <a:off x="781050" y="7429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7"/>
          <p:cNvSpPr txBox="1">
            <a:spLocks noGrp="1"/>
          </p:cNvSpPr>
          <p:nvPr>
            <p:ph type="body" idx="1"/>
          </p:nvPr>
        </p:nvSpPr>
        <p:spPr>
          <a:xfrm rot="5400000">
            <a:off x="2514600" y="3810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2"/>
        <p:cNvGrpSpPr/>
        <p:nvPr/>
      </p:nvGrpSpPr>
      <p:grpSpPr>
        <a:xfrm>
          <a:off x="0" y="0"/>
          <a:ext cx="0" cy="0"/>
          <a:chOff x="0" y="0"/>
          <a:chExt cx="0" cy="0"/>
        </a:xfrm>
      </p:grpSpPr>
      <p:sp>
        <p:nvSpPr>
          <p:cNvPr id="33" name="Google Shape;33;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2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Calibri"/>
              <a:buNone/>
              <a:defRPr sz="900"/>
            </a:lvl6pPr>
            <a:lvl7pPr marL="3200400" lvl="6" indent="-228600" algn="l">
              <a:spcBef>
                <a:spcPts val="180"/>
              </a:spcBef>
              <a:spcAft>
                <a:spcPts val="0"/>
              </a:spcAft>
              <a:buClr>
                <a:schemeClr val="dk1"/>
              </a:buClr>
              <a:buSzPts val="900"/>
              <a:buFont typeface="Calibri"/>
              <a:buNone/>
              <a:defRPr sz="900"/>
            </a:lvl7pPr>
            <a:lvl8pPr marL="3657600" lvl="7" indent="-228600" algn="l">
              <a:spcBef>
                <a:spcPts val="180"/>
              </a:spcBef>
              <a:spcAft>
                <a:spcPts val="0"/>
              </a:spcAft>
              <a:buClr>
                <a:schemeClr val="dk1"/>
              </a:buClr>
              <a:buSzPts val="900"/>
              <a:buFont typeface="Calibri"/>
              <a:buNone/>
              <a:defRPr sz="900"/>
            </a:lvl8pPr>
            <a:lvl9pPr marL="4114800" lvl="8" indent="-228600" algn="l">
              <a:spcBef>
                <a:spcPts val="180"/>
              </a:spcBef>
              <a:spcAft>
                <a:spcPts val="0"/>
              </a:spcAft>
              <a:buClr>
                <a:schemeClr val="dk1"/>
              </a:buClr>
              <a:buSzPts val="900"/>
              <a:buFont typeface="Calibri"/>
              <a:buNone/>
              <a:defRPr sz="900"/>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Calibri"/>
              <a:buChar char="»"/>
              <a:defRPr sz="2000"/>
            </a:lvl6pPr>
            <a:lvl7pPr marL="3200400" lvl="6" indent="-355600" algn="l">
              <a:spcBef>
                <a:spcPts val="400"/>
              </a:spcBef>
              <a:spcAft>
                <a:spcPts val="0"/>
              </a:spcAft>
              <a:buClr>
                <a:schemeClr val="dk1"/>
              </a:buClr>
              <a:buSzPts val="2000"/>
              <a:buFont typeface="Calibri"/>
              <a:buChar char="»"/>
              <a:defRPr sz="2000"/>
            </a:lvl7pPr>
            <a:lvl8pPr marL="3657600" lvl="7" indent="-355600" algn="l">
              <a:spcBef>
                <a:spcPts val="400"/>
              </a:spcBef>
              <a:spcAft>
                <a:spcPts val="0"/>
              </a:spcAft>
              <a:buClr>
                <a:schemeClr val="dk1"/>
              </a:buClr>
              <a:buSzPts val="2000"/>
              <a:buFont typeface="Calibri"/>
              <a:buChar char="»"/>
              <a:defRPr sz="2000"/>
            </a:lvl8pPr>
            <a:lvl9pPr marL="4114800" lvl="8" indent="-355600" algn="l">
              <a:spcBef>
                <a:spcPts val="400"/>
              </a:spcBef>
              <a:spcAft>
                <a:spcPts val="0"/>
              </a:spcAft>
              <a:buClr>
                <a:schemeClr val="dk1"/>
              </a:buClr>
              <a:buSzPts val="2000"/>
              <a:buFont typeface="Calibri"/>
              <a:buChar char="»"/>
              <a:defRPr sz="2000"/>
            </a:lvl9pPr>
          </a:lstStyle>
          <a:p>
            <a:endParaRPr/>
          </a:p>
        </p:txBody>
      </p:sp>
      <p:sp>
        <p:nvSpPr>
          <p:cNvPr id="39" name="Google Shape;39;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Calibri"/>
              <a:buNone/>
              <a:defRPr sz="900"/>
            </a:lvl6pPr>
            <a:lvl7pPr marL="3200400" lvl="6" indent="-228600" algn="l">
              <a:spcBef>
                <a:spcPts val="180"/>
              </a:spcBef>
              <a:spcAft>
                <a:spcPts val="0"/>
              </a:spcAft>
              <a:buClr>
                <a:schemeClr val="dk1"/>
              </a:buClr>
              <a:buSzPts val="900"/>
              <a:buFont typeface="Calibri"/>
              <a:buNone/>
              <a:defRPr sz="900"/>
            </a:lvl7pPr>
            <a:lvl8pPr marL="3657600" lvl="7" indent="-228600" algn="l">
              <a:spcBef>
                <a:spcPts val="180"/>
              </a:spcBef>
              <a:spcAft>
                <a:spcPts val="0"/>
              </a:spcAft>
              <a:buClr>
                <a:schemeClr val="dk1"/>
              </a:buClr>
              <a:buSzPts val="900"/>
              <a:buFont typeface="Calibri"/>
              <a:buNone/>
              <a:defRPr sz="900"/>
            </a:lvl8pPr>
            <a:lvl9pPr marL="4114800" lvl="8" indent="-228600" algn="l">
              <a:spcBef>
                <a:spcPts val="180"/>
              </a:spcBef>
              <a:spcAft>
                <a:spcPts val="0"/>
              </a:spcAft>
              <a:buClr>
                <a:schemeClr val="dk1"/>
              </a:buClr>
              <a:buSzPts val="900"/>
              <a:buFont typeface="Calibri"/>
              <a:buNone/>
              <a:defRPr sz="900"/>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Calibri"/>
              <a:buNone/>
              <a:defRPr sz="1600" b="1"/>
            </a:lvl6pPr>
            <a:lvl7pPr marL="3200400" lvl="6" indent="-228600" algn="l">
              <a:spcBef>
                <a:spcPts val="320"/>
              </a:spcBef>
              <a:spcAft>
                <a:spcPts val="0"/>
              </a:spcAft>
              <a:buClr>
                <a:schemeClr val="dk1"/>
              </a:buClr>
              <a:buSzPts val="1600"/>
              <a:buFont typeface="Calibri"/>
              <a:buNone/>
              <a:defRPr sz="1600" b="1"/>
            </a:lvl7pPr>
            <a:lvl8pPr marL="3657600" lvl="7" indent="-228600" algn="l">
              <a:spcBef>
                <a:spcPts val="320"/>
              </a:spcBef>
              <a:spcAft>
                <a:spcPts val="0"/>
              </a:spcAft>
              <a:buClr>
                <a:schemeClr val="dk1"/>
              </a:buClr>
              <a:buSzPts val="1600"/>
              <a:buFont typeface="Calibri"/>
              <a:buNone/>
              <a:defRPr sz="1600" b="1"/>
            </a:lvl8pPr>
            <a:lvl9pPr marL="4114800" lvl="8" indent="-228600" algn="l">
              <a:spcBef>
                <a:spcPts val="320"/>
              </a:spcBef>
              <a:spcAft>
                <a:spcPts val="0"/>
              </a:spcAft>
              <a:buClr>
                <a:schemeClr val="dk1"/>
              </a:buClr>
              <a:buSzPts val="1600"/>
              <a:buFont typeface="Calibri"/>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Calibri"/>
              <a:buChar char="»"/>
              <a:defRPr sz="1600"/>
            </a:lvl6pPr>
            <a:lvl7pPr marL="3200400" lvl="6" indent="-330200" algn="l">
              <a:spcBef>
                <a:spcPts val="320"/>
              </a:spcBef>
              <a:spcAft>
                <a:spcPts val="0"/>
              </a:spcAft>
              <a:buClr>
                <a:schemeClr val="dk1"/>
              </a:buClr>
              <a:buSzPts val="1600"/>
              <a:buFont typeface="Calibri"/>
              <a:buChar char="»"/>
              <a:defRPr sz="1600"/>
            </a:lvl7pPr>
            <a:lvl8pPr marL="3657600" lvl="7" indent="-330200" algn="l">
              <a:spcBef>
                <a:spcPts val="320"/>
              </a:spcBef>
              <a:spcAft>
                <a:spcPts val="0"/>
              </a:spcAft>
              <a:buClr>
                <a:schemeClr val="dk1"/>
              </a:buClr>
              <a:buSzPts val="1600"/>
              <a:buFont typeface="Calibri"/>
              <a:buChar char="»"/>
              <a:defRPr sz="1600"/>
            </a:lvl8pPr>
            <a:lvl9pPr marL="4114800" lvl="8" indent="-330200" algn="l">
              <a:spcBef>
                <a:spcPts val="320"/>
              </a:spcBef>
              <a:spcAft>
                <a:spcPts val="0"/>
              </a:spcAft>
              <a:buClr>
                <a:schemeClr val="dk1"/>
              </a:buClr>
              <a:buSzPts val="1600"/>
              <a:buFont typeface="Calibri"/>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Calibri"/>
              <a:buNone/>
              <a:defRPr sz="1600" b="1"/>
            </a:lvl6pPr>
            <a:lvl7pPr marL="3200400" lvl="6" indent="-228600" algn="l">
              <a:spcBef>
                <a:spcPts val="320"/>
              </a:spcBef>
              <a:spcAft>
                <a:spcPts val="0"/>
              </a:spcAft>
              <a:buClr>
                <a:schemeClr val="dk1"/>
              </a:buClr>
              <a:buSzPts val="1600"/>
              <a:buFont typeface="Calibri"/>
              <a:buNone/>
              <a:defRPr sz="1600" b="1"/>
            </a:lvl7pPr>
            <a:lvl8pPr marL="3657600" lvl="7" indent="-228600" algn="l">
              <a:spcBef>
                <a:spcPts val="320"/>
              </a:spcBef>
              <a:spcAft>
                <a:spcPts val="0"/>
              </a:spcAft>
              <a:buClr>
                <a:schemeClr val="dk1"/>
              </a:buClr>
              <a:buSzPts val="1600"/>
              <a:buFont typeface="Calibri"/>
              <a:buNone/>
              <a:defRPr sz="1600" b="1"/>
            </a:lvl8pPr>
            <a:lvl9pPr marL="4114800" lvl="8" indent="-228600" algn="l">
              <a:spcBef>
                <a:spcPts val="320"/>
              </a:spcBef>
              <a:spcAft>
                <a:spcPts val="0"/>
              </a:spcAft>
              <a:buClr>
                <a:schemeClr val="dk1"/>
              </a:buClr>
              <a:buSzPts val="1600"/>
              <a:buFont typeface="Calibri"/>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Calibri"/>
              <a:buChar char="»"/>
              <a:defRPr sz="1600"/>
            </a:lvl6pPr>
            <a:lvl7pPr marL="3200400" lvl="6" indent="-330200" algn="l">
              <a:spcBef>
                <a:spcPts val="320"/>
              </a:spcBef>
              <a:spcAft>
                <a:spcPts val="0"/>
              </a:spcAft>
              <a:buClr>
                <a:schemeClr val="dk1"/>
              </a:buClr>
              <a:buSzPts val="1600"/>
              <a:buFont typeface="Calibri"/>
              <a:buChar char="»"/>
              <a:defRPr sz="1600"/>
            </a:lvl7pPr>
            <a:lvl8pPr marL="3657600" lvl="7" indent="-330200" algn="l">
              <a:spcBef>
                <a:spcPts val="320"/>
              </a:spcBef>
              <a:spcAft>
                <a:spcPts val="0"/>
              </a:spcAft>
              <a:buClr>
                <a:schemeClr val="dk1"/>
              </a:buClr>
              <a:buSzPts val="1600"/>
              <a:buFont typeface="Calibri"/>
              <a:buChar char="»"/>
              <a:defRPr sz="1600"/>
            </a:lvl8pPr>
            <a:lvl9pPr marL="4114800" lvl="8" indent="-330200" algn="l">
              <a:spcBef>
                <a:spcPts val="320"/>
              </a:spcBef>
              <a:spcAft>
                <a:spcPts val="0"/>
              </a:spcAft>
              <a:buClr>
                <a:schemeClr val="dk1"/>
              </a:buClr>
              <a:buSzPts val="1600"/>
              <a:buFont typeface="Calibri"/>
              <a:buChar char="»"/>
              <a:defRPr sz="1600"/>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Calibri"/>
              <a:buNone/>
              <a:defRPr sz="1400"/>
            </a:lvl6pPr>
            <a:lvl7pPr marL="3200400" lvl="6" indent="-228600" algn="l">
              <a:spcBef>
                <a:spcPts val="280"/>
              </a:spcBef>
              <a:spcAft>
                <a:spcPts val="0"/>
              </a:spcAft>
              <a:buClr>
                <a:schemeClr val="dk1"/>
              </a:buClr>
              <a:buSzPts val="1400"/>
              <a:buFont typeface="Calibri"/>
              <a:buNone/>
              <a:defRPr sz="1400"/>
            </a:lvl7pPr>
            <a:lvl8pPr marL="3657600" lvl="7" indent="-228600" algn="l">
              <a:spcBef>
                <a:spcPts val="280"/>
              </a:spcBef>
              <a:spcAft>
                <a:spcPts val="0"/>
              </a:spcAft>
              <a:buClr>
                <a:schemeClr val="dk1"/>
              </a:buClr>
              <a:buSzPts val="1400"/>
              <a:buFont typeface="Calibri"/>
              <a:buNone/>
              <a:defRPr sz="1400"/>
            </a:lvl8pPr>
            <a:lvl9pPr marL="4114800" lvl="8" indent="-228600" algn="l">
              <a:spcBef>
                <a:spcPts val="280"/>
              </a:spcBef>
              <a:spcAft>
                <a:spcPts val="0"/>
              </a:spcAft>
              <a:buClr>
                <a:schemeClr val="dk1"/>
              </a:buClr>
              <a:buSzPts val="1400"/>
              <a:buFont typeface="Calibri"/>
              <a:buNone/>
              <a:defRPr sz="1400"/>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6pPr>
            <a:lvl7pPr marR="0" lvl="6"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7pPr>
            <a:lvl8pPr marR="0" lvl="7"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8pPr>
            <a:lvl9pPr marR="0" lvl="8"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9pPr>
          </a:lstStyle>
          <a:p>
            <a:endParaRPr/>
          </a:p>
        </p:txBody>
      </p:sp>
      <p:sp>
        <p:nvSpPr>
          <p:cNvPr id="11" name="Google Shape;11;p20"/>
          <p:cNvSpPr txBox="1">
            <a:spLocks noGrp="1"/>
          </p:cNvSpPr>
          <p:nvPr>
            <p:ph type="body" idx="1"/>
          </p:nvPr>
        </p:nvSpPr>
        <p:spPr>
          <a:xfrm>
            <a:off x="685800" y="22098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20" descr="Pathways_Widescreen.png"/>
          <p:cNvPicPr preferRelativeResize="0"/>
          <p:nvPr/>
        </p:nvPicPr>
        <p:blipFill rotWithShape="1">
          <a:blip r:embed="rId12">
            <a:alphaModFix amt="35000"/>
          </a:blip>
          <a:srcRect/>
          <a:stretch/>
        </p:blipFill>
        <p:spPr>
          <a:xfrm>
            <a:off x="6553200" y="5397500"/>
            <a:ext cx="2590800" cy="1460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72"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ROJECT CHOICE COVER SLID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857383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p:cNvSpPr/>
          <p:nvPr/>
        </p:nvSpPr>
        <p:spPr>
          <a:xfrm>
            <a:off x="0" y="6407349"/>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p:cNvSpPr/>
          <p:nvPr/>
        </p:nvSpPr>
        <p:spPr>
          <a:xfrm>
            <a:off x="5" y="6340865"/>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TextBox 34"/>
          <p:cNvSpPr txBox="1"/>
          <p:nvPr/>
        </p:nvSpPr>
        <p:spPr>
          <a:xfrm>
            <a:off x="355600" y="6532565"/>
            <a:ext cx="5279493" cy="230832"/>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b="0" spc="100" dirty="0">
                <a:solidFill>
                  <a:schemeClr val="bg1"/>
                </a:solidFill>
                <a:effectLst/>
                <a:latin typeface="Arial" panose="020B0604020202020204" pitchFamily="34" charset="0"/>
                <a:cs typeface="Arial" panose="020B0604020202020204" pitchFamily="34" charset="0"/>
              </a:rPr>
              <a:t>P.O. Box 2768, Houston,</a:t>
            </a:r>
            <a:r>
              <a:rPr lang="en-US" sz="900" b="0" spc="100" baseline="0" dirty="0">
                <a:solidFill>
                  <a:schemeClr val="bg1"/>
                </a:solidFill>
                <a:effectLst/>
                <a:latin typeface="Arial" panose="020B0604020202020204" pitchFamily="34" charset="0"/>
                <a:cs typeface="Arial" panose="020B0604020202020204" pitchFamily="34" charset="0"/>
              </a:rPr>
              <a:t> Texas 77252   |   P.O. Box 28610, Austin, Texas 78755</a:t>
            </a:r>
            <a:endParaRPr lang="en-US" sz="900" b="0" spc="100" dirty="0">
              <a:solidFill>
                <a:schemeClr val="bg1"/>
              </a:solidFill>
              <a:effectLst/>
              <a:latin typeface="Arial" panose="020B0604020202020204" pitchFamily="34" charset="0"/>
              <a:cs typeface="Arial" panose="020B0604020202020204" pitchFamily="34" charset="0"/>
            </a:endParaRPr>
          </a:p>
        </p:txBody>
      </p:sp>
      <p:sp>
        <p:nvSpPr>
          <p:cNvPr id="1029" name="Title Placeholder 1"/>
          <p:cNvSpPr>
            <a:spLocks noGrp="1"/>
          </p:cNvSpPr>
          <p:nvPr>
            <p:ph type="title"/>
          </p:nvPr>
        </p:nvSpPr>
        <p:spPr bwMode="auto">
          <a:xfrm>
            <a:off x="457200" y="10287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030" name="Text Placeholder 2"/>
          <p:cNvSpPr>
            <a:spLocks noGrp="1"/>
          </p:cNvSpPr>
          <p:nvPr>
            <p:ph type="body" idx="1"/>
          </p:nvPr>
        </p:nvSpPr>
        <p:spPr bwMode="auto">
          <a:xfrm>
            <a:off x="457200" y="1854200"/>
            <a:ext cx="8229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7350125" y="5761038"/>
            <a:ext cx="866775"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defRPr>
            </a:lvl1pPr>
          </a:lstStyle>
          <a:p>
            <a:pPr>
              <a:defRPr/>
            </a:pPr>
            <a:fld id="{DEF3A1B5-48D6-4C71-8DD7-AC8B0EF1853A}" type="datetimeFigureOut">
              <a:rPr lang="en-US"/>
              <a:pPr>
                <a:defRPr/>
              </a:pPr>
              <a:t>6/28/2020</a:t>
            </a:fld>
            <a:endParaRPr lang="en-US"/>
          </a:p>
        </p:txBody>
      </p:sp>
      <p:sp>
        <p:nvSpPr>
          <p:cNvPr id="5" name="Footer Placeholder 4"/>
          <p:cNvSpPr>
            <a:spLocks noGrp="1"/>
          </p:cNvSpPr>
          <p:nvPr>
            <p:ph type="ftr" sz="quarter" idx="3"/>
          </p:nvPr>
        </p:nvSpPr>
        <p:spPr>
          <a:xfrm>
            <a:off x="342900" y="5761038"/>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16900" y="5761038"/>
            <a:ext cx="4699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394182C5-3609-430F-A369-D9783F65986B}" type="slidenum">
              <a:rPr lang="en-US" altLang="en-US"/>
              <a:pPr/>
              <a:t>‹#›</a:t>
            </a:fld>
            <a:endParaRPr lang="en-US" altLang="en-US"/>
          </a:p>
        </p:txBody>
      </p:sp>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8866" y="91759"/>
            <a:ext cx="1969030" cy="851755"/>
          </a:xfrm>
          <a:prstGeom prst="rect">
            <a:avLst/>
          </a:prstGeom>
        </p:spPr>
      </p:pic>
      <p:cxnSp>
        <p:nvCxnSpPr>
          <p:cNvPr id="3" name="Straight Connector 2"/>
          <p:cNvCxnSpPr/>
          <p:nvPr/>
        </p:nvCxnSpPr>
        <p:spPr>
          <a:xfrm>
            <a:off x="0" y="474134"/>
            <a:ext cx="7171267" cy="0"/>
          </a:xfrm>
          <a:prstGeom prst="line">
            <a:avLst/>
          </a:prstGeom>
          <a:ln w="28575">
            <a:solidFill>
              <a:srgbClr val="007B89"/>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5901267" y="6521719"/>
            <a:ext cx="2891366" cy="246221"/>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r>
              <a:rPr lang="en-US" sz="1000" b="1" spc="100" baseline="0" dirty="0">
                <a:solidFill>
                  <a:schemeClr val="bg1"/>
                </a:solidFill>
                <a:effectLst/>
                <a:latin typeface="Arial" panose="020B0604020202020204" pitchFamily="34" charset="0"/>
                <a:cs typeface="Arial" panose="020B0604020202020204" pitchFamily="34" charset="0"/>
              </a:rPr>
              <a:t>www.councilonrecovery.org</a:t>
            </a: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01355" y="6440841"/>
            <a:ext cx="176471" cy="273231"/>
          </a:xfrm>
          <a:prstGeom prst="rect">
            <a:avLst/>
          </a:prstGeom>
        </p:spPr>
      </p:pic>
    </p:spTree>
    <p:extLst>
      <p:ext uri="{BB962C8B-B14F-4D97-AF65-F5344CB8AC3E}">
        <p14:creationId xmlns:p14="http://schemas.microsoft.com/office/powerpoint/2010/main" val="24989617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457200" rtl="0" eaLnBrk="1" fontAlgn="base" hangingPunct="1">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2pPr>
      <a:lvl3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3pPr>
      <a:lvl4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4pPr>
      <a:lvl5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7EAF2BF-9F76-4A42-B0B2-C129DDA6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328069" y="1828800"/>
            <a:ext cx="4487862" cy="396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616B41C-D2E6-4A80-BDB5-336DB3C8091B}"/>
              </a:ext>
            </a:extLst>
          </p:cNvPr>
          <p:cNvSpPr txBox="1">
            <a:spLocks noChangeArrowheads="1"/>
          </p:cNvSpPr>
          <p:nvPr/>
        </p:nvSpPr>
        <p:spPr>
          <a:xfrm>
            <a:off x="20638" y="381000"/>
            <a:ext cx="9144000" cy="9906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sym typeface="Arial"/>
              </a:rPr>
              <a:t>BrainAbouts: About Marijuana</a:t>
            </a:r>
            <a:endParaRPr kumimoji="0" lang="en-US" sz="5000" b="1" i="0" u="none" strike="noStrike" kern="1200" cap="none" spc="0" normalizeH="0" baseline="0" noProof="0" dirty="0">
              <a:ln>
                <a:noFill/>
              </a:ln>
              <a:solidFill>
                <a:srgbClr val="000000"/>
              </a:solidFill>
              <a:effectLst/>
              <a:uLnTx/>
              <a:uFillTx/>
              <a:latin typeface="Calibri" panose="020F0502020204030204"/>
              <a:ea typeface="ヒラギノ角ゴ Pro W3"/>
              <a:cs typeface="+mj-cs"/>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6"/>
        <p:cNvGrpSpPr/>
        <p:nvPr/>
      </p:nvGrpSpPr>
      <p:grpSpPr>
        <a:xfrm>
          <a:off x="0" y="0"/>
          <a:ext cx="0" cy="0"/>
          <a:chOff x="0" y="0"/>
          <a:chExt cx="0" cy="0"/>
        </a:xfrm>
      </p:grpSpPr>
      <p:sp>
        <p:nvSpPr>
          <p:cNvPr id="127" name="Google Shape;127;p12"/>
          <p:cNvSpPr txBox="1">
            <a:spLocks noGrp="1"/>
          </p:cNvSpPr>
          <p:nvPr>
            <p:ph type="title"/>
          </p:nvPr>
        </p:nvSpPr>
        <p:spPr>
          <a:xfrm>
            <a:off x="609600" y="0"/>
            <a:ext cx="7772400" cy="8251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Effects of Marijuana</a:t>
            </a:r>
            <a:endParaRPr dirty="0"/>
          </a:p>
        </p:txBody>
      </p:sp>
      <p:sp>
        <p:nvSpPr>
          <p:cNvPr id="128" name="Google Shape;128;p12"/>
          <p:cNvSpPr txBox="1">
            <a:spLocks noGrp="1"/>
          </p:cNvSpPr>
          <p:nvPr>
            <p:ph type="body" idx="1"/>
          </p:nvPr>
        </p:nvSpPr>
        <p:spPr>
          <a:xfrm>
            <a:off x="429322" y="916258"/>
            <a:ext cx="4309946" cy="41148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2400"/>
              <a:buNone/>
            </a:pPr>
            <a:r>
              <a:rPr lang="en-US" sz="2400" b="1" i="0" u="none" dirty="0">
                <a:solidFill>
                  <a:schemeClr val="dk1"/>
                </a:solidFill>
                <a:latin typeface="Calibri"/>
                <a:ea typeface="Calibri"/>
                <a:cs typeface="Calibri"/>
                <a:sym typeface="Calibri"/>
              </a:rPr>
              <a:t>Short-term effects:</a:t>
            </a:r>
            <a:r>
              <a:rPr lang="en-US" sz="2400" dirty="0"/>
              <a:t> </a:t>
            </a:r>
          </a:p>
          <a:p>
            <a:pPr marL="342900" indent="-342900">
              <a:spcBef>
                <a:spcPts val="0"/>
              </a:spcBef>
              <a:buSzPts val="2400"/>
            </a:pPr>
            <a:r>
              <a:rPr lang="en-US" sz="2400" dirty="0"/>
              <a:t>Altered senses, including time</a:t>
            </a:r>
          </a:p>
          <a:p>
            <a:pPr marL="342900" indent="-342900">
              <a:spcBef>
                <a:spcPts val="0"/>
              </a:spcBef>
              <a:buSzPts val="2400"/>
            </a:pPr>
            <a:r>
              <a:rPr lang="en-US" sz="2400" dirty="0"/>
              <a:t>Changes in mood</a:t>
            </a:r>
          </a:p>
          <a:p>
            <a:pPr marL="342900" indent="-342900">
              <a:spcBef>
                <a:spcPts val="0"/>
              </a:spcBef>
              <a:buSzPts val="2400"/>
            </a:pPr>
            <a:r>
              <a:rPr lang="en-US" sz="2400" dirty="0"/>
              <a:t>Euphoria, excitement</a:t>
            </a:r>
          </a:p>
          <a:p>
            <a:pPr marL="342900" indent="-342900">
              <a:spcBef>
                <a:spcPts val="0"/>
              </a:spcBef>
              <a:buSzPts val="2400"/>
            </a:pPr>
            <a:r>
              <a:rPr lang="en-US" sz="2400" dirty="0"/>
              <a:t>Impaired coordination</a:t>
            </a:r>
          </a:p>
          <a:p>
            <a:pPr marL="342900" indent="-342900">
              <a:spcBef>
                <a:spcPts val="0"/>
              </a:spcBef>
              <a:buSzPts val="2400"/>
            </a:pPr>
            <a:r>
              <a:rPr lang="en-US" sz="2400" dirty="0"/>
              <a:t>Sedation, drowsiness</a:t>
            </a:r>
          </a:p>
          <a:p>
            <a:pPr marL="342900" indent="-342900">
              <a:spcBef>
                <a:spcPts val="0"/>
              </a:spcBef>
              <a:buSzPts val="2400"/>
            </a:pPr>
            <a:r>
              <a:rPr lang="en-US" sz="2400" dirty="0"/>
              <a:t>Difficulty thinking and problem-solving</a:t>
            </a:r>
          </a:p>
          <a:p>
            <a:pPr marL="342900" indent="-342900">
              <a:spcBef>
                <a:spcPts val="0"/>
              </a:spcBef>
              <a:buSzPts val="2400"/>
            </a:pPr>
            <a:r>
              <a:rPr lang="en-US" sz="2400" dirty="0"/>
              <a:t>Impaired memory</a:t>
            </a:r>
          </a:p>
          <a:p>
            <a:pPr marL="342900" indent="-342900">
              <a:spcBef>
                <a:spcPts val="0"/>
              </a:spcBef>
              <a:buSzPts val="2400"/>
            </a:pPr>
            <a:r>
              <a:rPr lang="en-US" sz="2400" dirty="0"/>
              <a:t>Altered judgment</a:t>
            </a:r>
          </a:p>
          <a:p>
            <a:pPr marL="342900" indent="-342900">
              <a:spcBef>
                <a:spcPts val="0"/>
              </a:spcBef>
              <a:buSzPts val="2400"/>
            </a:pPr>
            <a:r>
              <a:rPr lang="en-US" sz="2400" dirty="0"/>
              <a:t>Hallucinations, delusions, psychosis</a:t>
            </a:r>
          </a:p>
          <a:p>
            <a:pPr marL="342900" indent="-342900">
              <a:spcBef>
                <a:spcPts val="0"/>
              </a:spcBef>
              <a:buSzPts val="2400"/>
            </a:pPr>
            <a:r>
              <a:rPr lang="en-US" sz="2400" dirty="0"/>
              <a:t>Phosphoric, anxiety, or paranoia</a:t>
            </a:r>
          </a:p>
          <a:p>
            <a:pPr marL="342900" marR="0" lvl="0" indent="-342900" algn="l" rtl="0">
              <a:lnSpc>
                <a:spcPct val="100000"/>
              </a:lnSpc>
              <a:spcBef>
                <a:spcPts val="0"/>
              </a:spcBef>
              <a:spcAft>
                <a:spcPts val="0"/>
              </a:spcAft>
              <a:buClr>
                <a:schemeClr val="dk1"/>
              </a:buClr>
              <a:buSzPts val="2400"/>
              <a:buFont typeface="Calibri"/>
              <a:buNone/>
            </a:pPr>
            <a:endParaRPr dirty="0"/>
          </a:p>
        </p:txBody>
      </p:sp>
      <p:sp>
        <p:nvSpPr>
          <p:cNvPr id="129" name="Google Shape;129;p12"/>
          <p:cNvSpPr txBox="1">
            <a:spLocks noGrp="1"/>
          </p:cNvSpPr>
          <p:nvPr>
            <p:ph type="body" idx="2"/>
          </p:nvPr>
        </p:nvSpPr>
        <p:spPr>
          <a:xfrm>
            <a:off x="4739267" y="998032"/>
            <a:ext cx="4482791" cy="505707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Calibri"/>
              <a:buNone/>
            </a:pPr>
            <a:r>
              <a:rPr lang="en-US" sz="2400" b="1" i="0" u="none" dirty="0">
                <a:solidFill>
                  <a:schemeClr val="dk1"/>
                </a:solidFill>
                <a:latin typeface="Calibri"/>
                <a:ea typeface="Calibri"/>
                <a:cs typeface="Calibri"/>
                <a:sym typeface="Calibri"/>
              </a:rPr>
              <a:t>Long-term effects: Brain</a:t>
            </a:r>
            <a:endParaRPr lang="en-US" sz="2400" dirty="0"/>
          </a:p>
          <a:p>
            <a:pPr marL="342900" indent="-342900">
              <a:lnSpc>
                <a:spcPct val="90000"/>
              </a:lnSpc>
              <a:spcBef>
                <a:spcPts val="0"/>
              </a:spcBef>
              <a:buSzPts val="2400"/>
            </a:pPr>
            <a:r>
              <a:rPr lang="en-US" sz="2400" dirty="0"/>
              <a:t>Changed structure, functions, and chemical activity</a:t>
            </a:r>
          </a:p>
          <a:p>
            <a:pPr marL="342900" indent="-342900">
              <a:lnSpc>
                <a:spcPct val="90000"/>
              </a:lnSpc>
              <a:spcBef>
                <a:spcPts val="0"/>
              </a:spcBef>
              <a:buSzPts val="2400"/>
            </a:pPr>
            <a:r>
              <a:rPr lang="en-US" sz="2400" dirty="0"/>
              <a:t>Diminished executive function, attention, learning, memory, and motor skills</a:t>
            </a:r>
          </a:p>
          <a:p>
            <a:pPr marL="342900" indent="-342900">
              <a:lnSpc>
                <a:spcPct val="90000"/>
              </a:lnSpc>
              <a:spcBef>
                <a:spcPts val="0"/>
              </a:spcBef>
              <a:buSzPts val="2400"/>
            </a:pPr>
            <a:r>
              <a:rPr lang="en-US" sz="2400" dirty="0"/>
              <a:t>Diminished visuospatial functioning, verbal learning, short-term memory and cognitive function</a:t>
            </a:r>
          </a:p>
          <a:p>
            <a:pPr marL="342900" indent="-342900">
              <a:lnSpc>
                <a:spcPct val="90000"/>
              </a:lnSpc>
              <a:spcBef>
                <a:spcPts val="0"/>
              </a:spcBef>
              <a:buSzPts val="2400"/>
            </a:pPr>
            <a:r>
              <a:rPr lang="en-US" sz="2400" dirty="0"/>
              <a:t>Smaller brain regions, such as the hippocampus (memory region)</a:t>
            </a:r>
          </a:p>
          <a:p>
            <a:pPr marL="342900" indent="-342900">
              <a:lnSpc>
                <a:spcPct val="90000"/>
              </a:lnSpc>
              <a:spcBef>
                <a:spcPts val="0"/>
              </a:spcBef>
              <a:buSzPts val="2400"/>
            </a:pPr>
            <a:r>
              <a:rPr lang="en-US" sz="2400" dirty="0"/>
              <a:t>Reduction in expected developmental pruning</a:t>
            </a:r>
            <a:endParaRPr sz="2400" b="0" i="0" u="none" dirty="0">
              <a:solidFill>
                <a:schemeClr val="dk1"/>
              </a:solidFill>
              <a:latin typeface="Calibri"/>
              <a:ea typeface="Calibri"/>
              <a:cs typeface="Calibri"/>
              <a:sym typeface="Calibri"/>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26"/>
        <p:cNvGrpSpPr/>
        <p:nvPr/>
      </p:nvGrpSpPr>
      <p:grpSpPr>
        <a:xfrm>
          <a:off x="0" y="0"/>
          <a:ext cx="0" cy="0"/>
          <a:chOff x="0" y="0"/>
          <a:chExt cx="0" cy="0"/>
        </a:xfrm>
      </p:grpSpPr>
      <p:sp>
        <p:nvSpPr>
          <p:cNvPr id="127" name="Google Shape;127;p12"/>
          <p:cNvSpPr txBox="1">
            <a:spLocks noGrp="1"/>
          </p:cNvSpPr>
          <p:nvPr>
            <p:ph type="title"/>
          </p:nvPr>
        </p:nvSpPr>
        <p:spPr>
          <a:xfrm>
            <a:off x="609600" y="0"/>
            <a:ext cx="7772400" cy="8251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Effects of Marijuana</a:t>
            </a:r>
            <a:endParaRPr dirty="0"/>
          </a:p>
        </p:txBody>
      </p:sp>
      <p:sp>
        <p:nvSpPr>
          <p:cNvPr id="7" name="Google Shape;129;p12">
            <a:extLst>
              <a:ext uri="{FF2B5EF4-FFF2-40B4-BE49-F238E27FC236}">
                <a16:creationId xmlns:a16="http://schemas.microsoft.com/office/drawing/2014/main" id="{E04DA305-BE7F-4BA5-8D4F-4CD63022D90F}"/>
              </a:ext>
            </a:extLst>
          </p:cNvPr>
          <p:cNvSpPr txBox="1">
            <a:spLocks/>
          </p:cNvSpPr>
          <p:nvPr/>
        </p:nvSpPr>
        <p:spPr>
          <a:xfrm>
            <a:off x="4847063" y="1239639"/>
            <a:ext cx="4482791" cy="5057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342900" indent="-342900">
              <a:lnSpc>
                <a:spcPct val="90000"/>
              </a:lnSpc>
              <a:spcBef>
                <a:spcPts val="0"/>
              </a:spcBef>
              <a:buSzPts val="2400"/>
              <a:buFont typeface="Calibri"/>
              <a:buNone/>
            </a:pPr>
            <a:r>
              <a:rPr lang="en-US" sz="2400" b="1" dirty="0"/>
              <a:t>Physical Health</a:t>
            </a:r>
          </a:p>
          <a:p>
            <a:pPr marL="342900" indent="-342900">
              <a:lnSpc>
                <a:spcPct val="90000"/>
              </a:lnSpc>
              <a:spcBef>
                <a:spcPts val="0"/>
              </a:spcBef>
              <a:buSzPts val="2400"/>
            </a:pPr>
            <a:r>
              <a:rPr lang="en-US" sz="2400" dirty="0"/>
              <a:t>Sleep problems</a:t>
            </a:r>
          </a:p>
          <a:p>
            <a:pPr marL="342900" indent="-342900">
              <a:lnSpc>
                <a:spcPct val="90000"/>
              </a:lnSpc>
              <a:spcBef>
                <a:spcPts val="0"/>
              </a:spcBef>
              <a:buSzPts val="2400"/>
            </a:pPr>
            <a:r>
              <a:rPr lang="en-US" sz="2400" dirty="0"/>
              <a:t>Testicular cancer</a:t>
            </a:r>
          </a:p>
          <a:p>
            <a:pPr marL="342900" indent="-342900">
              <a:lnSpc>
                <a:spcPct val="90000"/>
              </a:lnSpc>
              <a:spcBef>
                <a:spcPts val="0"/>
              </a:spcBef>
              <a:buSzPts val="2400"/>
            </a:pPr>
            <a:r>
              <a:rPr lang="en-US" sz="2400" dirty="0"/>
              <a:t>Lung problems</a:t>
            </a:r>
          </a:p>
          <a:p>
            <a:pPr marL="342900" indent="-342900">
              <a:lnSpc>
                <a:spcPct val="90000"/>
              </a:lnSpc>
              <a:spcBef>
                <a:spcPts val="0"/>
              </a:spcBef>
              <a:buSzPts val="2400"/>
            </a:pPr>
            <a:r>
              <a:rPr lang="en-US" sz="2400" dirty="0"/>
              <a:t>Stroke</a:t>
            </a:r>
          </a:p>
          <a:p>
            <a:pPr marL="342900" indent="-342900">
              <a:lnSpc>
                <a:spcPct val="90000"/>
              </a:lnSpc>
              <a:spcBef>
                <a:spcPts val="0"/>
              </a:spcBef>
              <a:buSzPts val="2400"/>
            </a:pPr>
            <a:r>
              <a:rPr lang="en-US" sz="2400" dirty="0"/>
              <a:t>Drugged driving accidents</a:t>
            </a:r>
          </a:p>
          <a:p>
            <a:pPr marL="342900" indent="-342900">
              <a:lnSpc>
                <a:spcPct val="90000"/>
              </a:lnSpc>
              <a:spcBef>
                <a:spcPts val="0"/>
              </a:spcBef>
              <a:buSzPts val="2400"/>
            </a:pPr>
            <a:r>
              <a:rPr lang="en-US" sz="2400" dirty="0"/>
              <a:t>Increased developmental and mental disorders in children of mothers who used cannabis when pregnant</a:t>
            </a:r>
          </a:p>
          <a:p>
            <a:pPr marL="0" indent="0">
              <a:lnSpc>
                <a:spcPct val="90000"/>
              </a:lnSpc>
              <a:spcBef>
                <a:spcPts val="0"/>
              </a:spcBef>
              <a:buSzPts val="2400"/>
              <a:buNone/>
            </a:pPr>
            <a:endParaRPr lang="en-US" sz="2400" dirty="0"/>
          </a:p>
          <a:p>
            <a:pPr marL="342900" indent="-342900">
              <a:lnSpc>
                <a:spcPct val="90000"/>
              </a:lnSpc>
              <a:spcBef>
                <a:spcPts val="0"/>
              </a:spcBef>
              <a:buSzPts val="2400"/>
              <a:buNone/>
            </a:pPr>
            <a:r>
              <a:rPr lang="en-US" sz="2400" b="1" dirty="0"/>
              <a:t>Academic/Career</a:t>
            </a:r>
          </a:p>
          <a:p>
            <a:pPr marL="342900" indent="-342900">
              <a:lnSpc>
                <a:spcPct val="90000"/>
              </a:lnSpc>
              <a:spcBef>
                <a:spcPts val="0"/>
              </a:spcBef>
              <a:buSzPts val="2400"/>
            </a:pPr>
            <a:r>
              <a:rPr lang="en-US" sz="2400" dirty="0"/>
              <a:t>Poor school or work performance</a:t>
            </a:r>
          </a:p>
          <a:p>
            <a:pPr marL="342900" indent="-342900">
              <a:lnSpc>
                <a:spcPct val="90000"/>
              </a:lnSpc>
              <a:spcBef>
                <a:spcPts val="0"/>
              </a:spcBef>
              <a:buSzPts val="2400"/>
            </a:pPr>
            <a:r>
              <a:rPr lang="en-US" sz="2400" dirty="0"/>
              <a:t>Potential loss or lower IQ and less crystallized intelligence </a:t>
            </a:r>
          </a:p>
          <a:p>
            <a:pPr marL="0" indent="0">
              <a:lnSpc>
                <a:spcPct val="90000"/>
              </a:lnSpc>
              <a:spcBef>
                <a:spcPts val="0"/>
              </a:spcBef>
              <a:buSzPts val="2400"/>
              <a:buNone/>
            </a:pPr>
            <a:endParaRPr lang="en-US" sz="2400" dirty="0"/>
          </a:p>
          <a:p>
            <a:pPr marL="342900" indent="-342900">
              <a:lnSpc>
                <a:spcPct val="90000"/>
              </a:lnSpc>
              <a:spcBef>
                <a:spcPts val="0"/>
              </a:spcBef>
              <a:buSzPts val="2400"/>
            </a:pPr>
            <a:endParaRPr lang="en-US" sz="2400" dirty="0"/>
          </a:p>
        </p:txBody>
      </p:sp>
      <p:sp>
        <p:nvSpPr>
          <p:cNvPr id="10" name="Google Shape;129;p12">
            <a:extLst>
              <a:ext uri="{FF2B5EF4-FFF2-40B4-BE49-F238E27FC236}">
                <a16:creationId xmlns:a16="http://schemas.microsoft.com/office/drawing/2014/main" id="{289B01B9-8344-43C4-8F3D-66D8B5E33F22}"/>
              </a:ext>
            </a:extLst>
          </p:cNvPr>
          <p:cNvSpPr txBox="1">
            <a:spLocks/>
          </p:cNvSpPr>
          <p:nvPr/>
        </p:nvSpPr>
        <p:spPr>
          <a:xfrm>
            <a:off x="204441" y="1239640"/>
            <a:ext cx="4482791" cy="5057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342900" indent="-342900">
              <a:lnSpc>
                <a:spcPct val="90000"/>
              </a:lnSpc>
              <a:spcBef>
                <a:spcPts val="0"/>
              </a:spcBef>
              <a:buSzPts val="2400"/>
              <a:buFont typeface="Calibri"/>
              <a:buNone/>
            </a:pPr>
            <a:r>
              <a:rPr lang="en-US" sz="2400" b="1" dirty="0"/>
              <a:t>Long-term effects: Mental Health</a:t>
            </a:r>
          </a:p>
          <a:p>
            <a:pPr marL="342900" indent="-342900">
              <a:lnSpc>
                <a:spcPct val="90000"/>
              </a:lnSpc>
              <a:spcBef>
                <a:spcPts val="0"/>
              </a:spcBef>
              <a:buSzPts val="2400"/>
              <a:buFont typeface="Calibri"/>
              <a:buNone/>
            </a:pPr>
            <a:endParaRPr lang="en-US" sz="2400" dirty="0"/>
          </a:p>
          <a:p>
            <a:pPr marL="342900" indent="-342900">
              <a:lnSpc>
                <a:spcPct val="90000"/>
              </a:lnSpc>
              <a:spcBef>
                <a:spcPts val="0"/>
              </a:spcBef>
              <a:buSzPts val="2400"/>
            </a:pPr>
            <a:r>
              <a:rPr lang="en-US" sz="2400" dirty="0"/>
              <a:t>Altered emotional functioning</a:t>
            </a:r>
          </a:p>
          <a:p>
            <a:pPr marL="342900" indent="-342900">
              <a:lnSpc>
                <a:spcPct val="90000"/>
              </a:lnSpc>
              <a:spcBef>
                <a:spcPts val="0"/>
              </a:spcBef>
              <a:buSzPts val="2400"/>
            </a:pPr>
            <a:r>
              <a:rPr lang="en-US" sz="2400" dirty="0"/>
              <a:t>Depression, anxiety, mania</a:t>
            </a:r>
          </a:p>
          <a:p>
            <a:pPr marL="342900" indent="-342900">
              <a:lnSpc>
                <a:spcPct val="90000"/>
              </a:lnSpc>
              <a:spcBef>
                <a:spcPts val="0"/>
              </a:spcBef>
              <a:buSzPts val="2400"/>
            </a:pPr>
            <a:r>
              <a:rPr lang="en-US" sz="2400" dirty="0"/>
              <a:t>Psychosis or paranoia</a:t>
            </a:r>
          </a:p>
          <a:p>
            <a:pPr marL="342900" indent="-342900">
              <a:lnSpc>
                <a:spcPct val="90000"/>
              </a:lnSpc>
              <a:spcBef>
                <a:spcPts val="0"/>
              </a:spcBef>
              <a:buSzPts val="2400"/>
            </a:pPr>
            <a:r>
              <a:rPr lang="en-US" sz="2400" dirty="0"/>
              <a:t>Increased risk of schizophrenia</a:t>
            </a:r>
          </a:p>
          <a:p>
            <a:pPr marL="342900" indent="-342900">
              <a:lnSpc>
                <a:spcPct val="90000"/>
              </a:lnSpc>
              <a:spcBef>
                <a:spcPts val="0"/>
              </a:spcBef>
              <a:buSzPts val="2400"/>
            </a:pPr>
            <a:r>
              <a:rPr lang="en-US" sz="2400" dirty="0"/>
              <a:t>Cannabis dependence</a:t>
            </a:r>
          </a:p>
          <a:p>
            <a:pPr marL="342900" indent="-342900">
              <a:lnSpc>
                <a:spcPct val="90000"/>
              </a:lnSpc>
              <a:spcBef>
                <a:spcPts val="0"/>
              </a:spcBef>
              <a:buSzPts val="2400"/>
            </a:pPr>
            <a:r>
              <a:rPr lang="en-US" sz="2400" dirty="0"/>
              <a:t>Lower life satisfaction</a:t>
            </a:r>
          </a:p>
          <a:p>
            <a:pPr marL="342900" indent="-342900">
              <a:lnSpc>
                <a:spcPct val="90000"/>
              </a:lnSpc>
              <a:spcBef>
                <a:spcPts val="0"/>
              </a:spcBef>
              <a:buSzPts val="2400"/>
            </a:pPr>
            <a:r>
              <a:rPr lang="en-US" sz="2400" dirty="0"/>
              <a:t>Overall lower lifetime achievement</a:t>
            </a:r>
          </a:p>
          <a:p>
            <a:pPr marL="342900" indent="-342900">
              <a:lnSpc>
                <a:spcPct val="90000"/>
              </a:lnSpc>
              <a:spcBef>
                <a:spcPts val="0"/>
              </a:spcBef>
              <a:buSzPts val="2400"/>
            </a:pPr>
            <a:r>
              <a:rPr lang="en-US" sz="2400" dirty="0"/>
              <a:t>Exacerbation of emerging or existing mental health issues</a:t>
            </a:r>
          </a:p>
          <a:p>
            <a:pPr marL="342900" indent="-342900">
              <a:lnSpc>
                <a:spcPct val="90000"/>
              </a:lnSpc>
              <a:spcBef>
                <a:spcPts val="0"/>
              </a:spcBef>
              <a:buSzPts val="2400"/>
            </a:pPr>
            <a:endParaRPr lang="en-US" sz="2400" dirty="0"/>
          </a:p>
        </p:txBody>
      </p:sp>
    </p:spTree>
    <p:extLst>
      <p:ext uri="{BB962C8B-B14F-4D97-AF65-F5344CB8AC3E}">
        <p14:creationId xmlns:p14="http://schemas.microsoft.com/office/powerpoint/2010/main" val="198534849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3">
            <a:alphaModFix/>
          </a:blip>
          <a:srcRect l="18281" t="8024" r="20780" b="9714"/>
          <a:stretch/>
        </p:blipFill>
        <p:spPr>
          <a:xfrm>
            <a:off x="3462454" y="634264"/>
            <a:ext cx="1828800" cy="2147887"/>
          </a:xfrm>
          <a:prstGeom prst="rect">
            <a:avLst/>
          </a:prstGeom>
          <a:noFill/>
          <a:ln>
            <a:noFill/>
          </a:ln>
        </p:spPr>
      </p:pic>
      <p:sp>
        <p:nvSpPr>
          <p:cNvPr id="118" name="Google Shape;118;p11"/>
          <p:cNvSpPr txBox="1"/>
          <p:nvPr/>
        </p:nvSpPr>
        <p:spPr>
          <a:xfrm>
            <a:off x="2852854" y="3020277"/>
            <a:ext cx="2976562" cy="2678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dirty="0">
                <a:solidFill>
                  <a:schemeClr val="dk1"/>
                </a:solidFill>
                <a:latin typeface="Calibri"/>
                <a:ea typeface="Calibri"/>
                <a:cs typeface="Calibri"/>
                <a:sym typeface="Calibri"/>
              </a:rPr>
              <a:t>16 y/o — 2 year history of daily abuse. Underside surface view. Prefrontal and temporal lobe activity</a:t>
            </a:r>
            <a:endParaRPr dirty="0">
              <a:latin typeface="Calibri"/>
              <a:ea typeface="Calibri"/>
              <a:cs typeface="Calibri"/>
              <a:sym typeface="Calibri"/>
            </a:endParaRPr>
          </a:p>
        </p:txBody>
      </p:sp>
      <p:pic>
        <p:nvPicPr>
          <p:cNvPr id="119" name="Google Shape;119;p11"/>
          <p:cNvPicPr preferRelativeResize="0"/>
          <p:nvPr/>
        </p:nvPicPr>
        <p:blipFill rotWithShape="1">
          <a:blip r:embed="rId4">
            <a:alphaModFix/>
          </a:blip>
          <a:srcRect/>
          <a:stretch/>
        </p:blipFill>
        <p:spPr>
          <a:xfrm>
            <a:off x="6358054" y="602514"/>
            <a:ext cx="1881187" cy="2163762"/>
          </a:xfrm>
          <a:prstGeom prst="rect">
            <a:avLst/>
          </a:prstGeom>
          <a:noFill/>
          <a:ln>
            <a:noFill/>
          </a:ln>
        </p:spPr>
      </p:pic>
      <p:sp>
        <p:nvSpPr>
          <p:cNvPr id="120" name="Google Shape;120;p11"/>
          <p:cNvSpPr txBox="1"/>
          <p:nvPr/>
        </p:nvSpPr>
        <p:spPr>
          <a:xfrm>
            <a:off x="5730991" y="3028214"/>
            <a:ext cx="3124200" cy="2308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latin typeface="Calibri"/>
                <a:ea typeface="Calibri"/>
                <a:cs typeface="Calibri"/>
                <a:sym typeface="Calibri"/>
              </a:rPr>
              <a:t>18 y/o – 3 year history of 4 x week use. Underside surface view. Decreased PFC and temporal lobe activity</a:t>
            </a:r>
            <a:endParaRPr>
              <a:latin typeface="Calibri"/>
              <a:ea typeface="Calibri"/>
              <a:cs typeface="Calibri"/>
              <a:sym typeface="Calibri"/>
            </a:endParaRPr>
          </a:p>
        </p:txBody>
      </p:sp>
      <p:pic>
        <p:nvPicPr>
          <p:cNvPr id="121" name="Google Shape;121;p11"/>
          <p:cNvPicPr preferRelativeResize="0"/>
          <p:nvPr/>
        </p:nvPicPr>
        <p:blipFill rotWithShape="1">
          <a:blip r:embed="rId5">
            <a:alphaModFix/>
          </a:blip>
          <a:srcRect l="18586" t="7150" r="23841" b="7046"/>
          <a:stretch/>
        </p:blipFill>
        <p:spPr>
          <a:xfrm>
            <a:off x="719254" y="632677"/>
            <a:ext cx="1752600" cy="2212975"/>
          </a:xfrm>
          <a:prstGeom prst="rect">
            <a:avLst/>
          </a:prstGeom>
          <a:noFill/>
          <a:ln>
            <a:noFill/>
          </a:ln>
        </p:spPr>
      </p:pic>
      <p:sp>
        <p:nvSpPr>
          <p:cNvPr id="122" name="Google Shape;122;p11"/>
          <p:cNvSpPr txBox="1"/>
          <p:nvPr/>
        </p:nvSpPr>
        <p:spPr>
          <a:xfrm>
            <a:off x="979604" y="3020277"/>
            <a:ext cx="12319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i="0" u="none" strike="noStrike" cap="none">
                <a:solidFill>
                  <a:schemeClr val="dk1"/>
                </a:solidFill>
                <a:latin typeface="Calibri"/>
                <a:ea typeface="Calibri"/>
                <a:cs typeface="Calibri"/>
                <a:sym typeface="Calibri"/>
              </a:rPr>
              <a:t>Normal</a:t>
            </a:r>
            <a:endParaRPr>
              <a:latin typeface="Calibri"/>
              <a:ea typeface="Calibri"/>
              <a:cs typeface="Calibri"/>
              <a:sym typeface="Calibri"/>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431181" y="198824"/>
            <a:ext cx="8488362" cy="13223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68"/>
              </a:buClr>
              <a:buSzPts val="4400"/>
              <a:buFont typeface="Calibri"/>
              <a:buNone/>
            </a:pPr>
            <a:r>
              <a:rPr lang="en-US" sz="4400" i="0" u="none" dirty="0">
                <a:solidFill>
                  <a:srgbClr val="222268"/>
                </a:solidFill>
              </a:rPr>
              <a:t>Frontal Lobe &amp; Marijuana</a:t>
            </a:r>
            <a:endParaRPr dirty="0"/>
          </a:p>
        </p:txBody>
      </p:sp>
      <p:pic>
        <p:nvPicPr>
          <p:cNvPr id="141" name="Google Shape;141;p13" descr="marijuana-weed-addict-addiction-user-brain-scan.jpg"/>
          <p:cNvPicPr preferRelativeResize="0">
            <a:picLocks noGrp="1"/>
          </p:cNvPicPr>
          <p:nvPr>
            <p:ph type="body" idx="2"/>
          </p:nvPr>
        </p:nvPicPr>
        <p:blipFill rotWithShape="1">
          <a:blip r:embed="rId3">
            <a:alphaModFix/>
          </a:blip>
          <a:srcRect l="2381" t="-37546" r="-2381" b="-2335"/>
          <a:stretch/>
        </p:blipFill>
        <p:spPr>
          <a:xfrm>
            <a:off x="1081668" y="-457200"/>
            <a:ext cx="7631151" cy="7116376"/>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pic>
        <p:nvPicPr>
          <p:cNvPr id="3074" name="Picture 2" descr="Image result for burn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86" y="3362325"/>
            <a:ext cx="3718802" cy="3495675"/>
          </a:xfrm>
          <a:prstGeom prst="rect">
            <a:avLst/>
          </a:prstGeom>
          <a:noFill/>
          <a:extLst>
            <a:ext uri="{909E8E84-426E-40DD-AFC4-6F175D3DCCD1}">
              <a14:hiddenFill xmlns:a14="http://schemas.microsoft.com/office/drawing/2010/main">
                <a:solidFill>
                  <a:srgbClr val="FFFFFF"/>
                </a:solidFill>
              </a14:hiddenFill>
            </a:ext>
          </a:extLst>
        </p:spPr>
      </p:pic>
      <p:sp>
        <p:nvSpPr>
          <p:cNvPr id="146" name="Google Shape;146;p14"/>
          <p:cNvSpPr txBox="1"/>
          <p:nvPr/>
        </p:nvSpPr>
        <p:spPr>
          <a:xfrm>
            <a:off x="412749" y="82550"/>
            <a:ext cx="8385175" cy="14319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Burning Out</a:t>
            </a:r>
            <a:endParaRPr dirty="0">
              <a:latin typeface="Calibri"/>
              <a:ea typeface="Calibri"/>
              <a:cs typeface="Calibri"/>
              <a:sym typeface="Calibri"/>
            </a:endParaRPr>
          </a:p>
        </p:txBody>
      </p:sp>
      <p:sp>
        <p:nvSpPr>
          <p:cNvPr id="147" name="Google Shape;147;p14"/>
          <p:cNvSpPr txBox="1"/>
          <p:nvPr/>
        </p:nvSpPr>
        <p:spPr>
          <a:xfrm>
            <a:off x="412749" y="1200150"/>
            <a:ext cx="7699375" cy="2743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hlink"/>
              </a:buClr>
              <a:buSzPts val="2800"/>
              <a:buFont typeface="Calibri"/>
              <a:buChar char="▪"/>
            </a:pPr>
            <a:r>
              <a:rPr lang="en-US" sz="2800" i="0" u="none" dirty="0">
                <a:solidFill>
                  <a:schemeClr val="dk1"/>
                </a:solidFill>
                <a:latin typeface="Calibri"/>
                <a:ea typeface="Calibri"/>
                <a:cs typeface="Calibri"/>
                <a:sym typeface="Calibri"/>
              </a:rPr>
              <a:t>The psychological term for emotional exhaustion.</a:t>
            </a:r>
            <a:endParaRPr dirty="0">
              <a:latin typeface="Calibri"/>
              <a:ea typeface="Calibri"/>
              <a:cs typeface="Calibri"/>
              <a:sym typeface="Calibri"/>
            </a:endParaRPr>
          </a:p>
          <a:p>
            <a:pPr marL="742950" marR="0" lvl="1" indent="-285750" algn="l" rtl="0">
              <a:lnSpc>
                <a:spcPct val="90000"/>
              </a:lnSpc>
              <a:spcBef>
                <a:spcPts val="480"/>
              </a:spcBef>
              <a:spcAft>
                <a:spcPts val="0"/>
              </a:spcAft>
              <a:buClr>
                <a:schemeClr val="accent2"/>
              </a:buClr>
              <a:buSzPts val="2400"/>
              <a:buFont typeface="Calibri"/>
              <a:buChar char="▪"/>
            </a:pPr>
            <a:r>
              <a:rPr lang="en-US" sz="2400" i="0" u="none" strike="noStrike" cap="none" dirty="0">
                <a:solidFill>
                  <a:schemeClr val="dk1"/>
                </a:solidFill>
                <a:latin typeface="Calibri"/>
                <a:ea typeface="Calibri"/>
                <a:cs typeface="Calibri"/>
                <a:sym typeface="Calibri"/>
              </a:rPr>
              <a:t>Exhaustion-persistent tiredness.</a:t>
            </a:r>
            <a:endParaRPr dirty="0">
              <a:latin typeface="Calibri"/>
              <a:ea typeface="Calibri"/>
              <a:cs typeface="Calibri"/>
              <a:sym typeface="Calibri"/>
            </a:endParaRPr>
          </a:p>
          <a:p>
            <a:pPr marL="742950" marR="0" lvl="1" indent="-285750" algn="l" rtl="0">
              <a:lnSpc>
                <a:spcPct val="90000"/>
              </a:lnSpc>
              <a:spcBef>
                <a:spcPts val="480"/>
              </a:spcBef>
              <a:spcAft>
                <a:spcPts val="0"/>
              </a:spcAft>
              <a:buClr>
                <a:schemeClr val="accent2"/>
              </a:buClr>
              <a:buSzPts val="2400"/>
              <a:buFont typeface="Calibri"/>
              <a:buChar char="▪"/>
            </a:pPr>
            <a:r>
              <a:rPr lang="en-US" sz="2400" i="0" u="none" strike="noStrike" cap="none" dirty="0">
                <a:solidFill>
                  <a:schemeClr val="dk1"/>
                </a:solidFill>
                <a:latin typeface="Calibri"/>
                <a:ea typeface="Calibri"/>
                <a:cs typeface="Calibri"/>
                <a:sym typeface="Calibri"/>
              </a:rPr>
              <a:t>Cynicism-feeling negative about everything.</a:t>
            </a:r>
            <a:endParaRPr dirty="0">
              <a:latin typeface="Calibri"/>
              <a:ea typeface="Calibri"/>
              <a:cs typeface="Calibri"/>
              <a:sym typeface="Calibri"/>
            </a:endParaRPr>
          </a:p>
          <a:p>
            <a:pPr marL="742950" marR="0" lvl="1" indent="-285750" algn="l" rtl="0">
              <a:lnSpc>
                <a:spcPct val="90000"/>
              </a:lnSpc>
              <a:spcBef>
                <a:spcPts val="480"/>
              </a:spcBef>
              <a:spcAft>
                <a:spcPts val="0"/>
              </a:spcAft>
              <a:buClr>
                <a:schemeClr val="accent2"/>
              </a:buClr>
              <a:buSzPts val="2400"/>
              <a:buFont typeface="Calibri"/>
              <a:buChar char="▪"/>
            </a:pPr>
            <a:r>
              <a:rPr lang="en-US" sz="2400" i="0" u="none" strike="noStrike" cap="none" dirty="0">
                <a:solidFill>
                  <a:schemeClr val="dk1"/>
                </a:solidFill>
                <a:latin typeface="Calibri"/>
                <a:ea typeface="Calibri"/>
                <a:cs typeface="Calibri"/>
                <a:sym typeface="Calibri"/>
              </a:rPr>
              <a:t>Inefficacy-the feeling that you just can’t get anything done.</a:t>
            </a:r>
            <a:endParaRPr dirty="0">
              <a:latin typeface="Calibri"/>
              <a:ea typeface="Calibri"/>
              <a:cs typeface="Calibri"/>
              <a:sym typeface="Calibri"/>
            </a:endParaRPr>
          </a:p>
          <a:p>
            <a:pPr marL="742950" marR="0" lvl="1" indent="-285750" algn="l" rtl="0">
              <a:lnSpc>
                <a:spcPct val="90000"/>
              </a:lnSpc>
              <a:spcBef>
                <a:spcPts val="480"/>
              </a:spcBef>
              <a:spcAft>
                <a:spcPts val="0"/>
              </a:spcAft>
              <a:buClr>
                <a:schemeClr val="dk1"/>
              </a:buClr>
              <a:buSzPts val="2400"/>
              <a:buFont typeface="Calibri"/>
              <a:buNone/>
            </a:pPr>
            <a:r>
              <a:rPr lang="en-US" sz="2400" i="0" u="none" strike="noStrike" cap="none" dirty="0">
                <a:solidFill>
                  <a:schemeClr val="dk1"/>
                </a:solidFill>
                <a:latin typeface="Calibri"/>
                <a:ea typeface="Calibri"/>
                <a:cs typeface="Calibri"/>
                <a:sym typeface="Calibri"/>
              </a:rPr>
              <a:t>The more a person smokes, the more burned out they get.  It’s a cycle that leads to depression and addiction.</a:t>
            </a:r>
            <a:endParaRPr dirty="0">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dirty="0">
              <a:solidFill>
                <a:schemeClr val="dk1"/>
              </a:solidFill>
              <a:latin typeface="Calibri"/>
              <a:ea typeface="Calibri"/>
              <a:cs typeface="Calibri"/>
              <a:sym typeface="Calibri"/>
            </a:endParaRPr>
          </a:p>
        </p:txBody>
      </p:sp>
      <p:sp>
        <p:nvSpPr>
          <p:cNvPr id="2" name="TextBox 1"/>
          <p:cNvSpPr txBox="1"/>
          <p:nvPr/>
        </p:nvSpPr>
        <p:spPr>
          <a:xfrm>
            <a:off x="800100" y="4648200"/>
            <a:ext cx="3971925" cy="1569660"/>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DISCUSSION: Have you experienced burnout from smoking? Has anyone you know experienced it?</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sp>
        <p:nvSpPr>
          <p:cNvPr id="152" name="Google Shape;152;p15"/>
          <p:cNvSpPr txBox="1">
            <a:spLocks noGrp="1"/>
          </p:cNvSpPr>
          <p:nvPr>
            <p:ph type="title"/>
          </p:nvPr>
        </p:nvSpPr>
        <p:spPr>
          <a:xfrm>
            <a:off x="457200" y="533400"/>
            <a:ext cx="8031162" cy="13223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68"/>
              </a:buClr>
              <a:buSzPts val="4000"/>
              <a:buFont typeface="Calibri"/>
              <a:buNone/>
            </a:pPr>
            <a:r>
              <a:rPr lang="en-US" sz="4000" b="1" i="0" u="none" dirty="0">
                <a:solidFill>
                  <a:srgbClr val="222268"/>
                </a:solidFill>
                <a:latin typeface="Calibri"/>
                <a:ea typeface="Calibri"/>
                <a:cs typeface="Calibri"/>
                <a:sym typeface="Calibri"/>
              </a:rPr>
              <a:t>Special Concerns With Adolescent Cannabis Use</a:t>
            </a:r>
            <a:endParaRPr dirty="0"/>
          </a:p>
        </p:txBody>
      </p:sp>
      <p:sp>
        <p:nvSpPr>
          <p:cNvPr id="153" name="Google Shape;153;p15"/>
          <p:cNvSpPr txBox="1">
            <a:spLocks noGrp="1"/>
          </p:cNvSpPr>
          <p:nvPr>
            <p:ph type="body" idx="1"/>
          </p:nvPr>
        </p:nvSpPr>
        <p:spPr>
          <a:xfrm>
            <a:off x="3962400" y="1600200"/>
            <a:ext cx="4800600" cy="5764212"/>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008000"/>
              </a:buClr>
              <a:buSzPts val="2400"/>
              <a:buFont typeface="Calibri"/>
              <a:buNone/>
            </a:pPr>
            <a:r>
              <a:rPr lang="en-US" sz="2400" b="1" i="0" u="none" dirty="0">
                <a:solidFill>
                  <a:srgbClr val="008000"/>
                </a:solidFill>
                <a:latin typeface="Calibri"/>
                <a:ea typeface="Calibri"/>
                <a:cs typeface="Calibri"/>
                <a:sym typeface="Calibri"/>
              </a:rPr>
              <a:t>          </a:t>
            </a:r>
            <a:endParaRPr dirty="0"/>
          </a:p>
          <a:p>
            <a:pPr marL="342900" marR="0" lvl="0" indent="-342900" algn="l" rtl="0">
              <a:lnSpc>
                <a:spcPct val="80000"/>
              </a:lnSpc>
              <a:spcBef>
                <a:spcPts val="480"/>
              </a:spcBef>
              <a:spcAft>
                <a:spcPts val="0"/>
              </a:spcAft>
              <a:buClr>
                <a:srgbClr val="008000"/>
              </a:buClr>
              <a:buSzPts val="2000"/>
              <a:buFont typeface="Arial" panose="020B0604020202020204" pitchFamily="34" charset="0"/>
              <a:buChar char="•"/>
            </a:pPr>
            <a:r>
              <a:rPr lang="en-US" sz="2000" b="1" i="0" u="none" dirty="0">
                <a:solidFill>
                  <a:srgbClr val="008000"/>
                </a:solidFill>
                <a:latin typeface="Calibri"/>
                <a:ea typeface="Calibri"/>
                <a:cs typeface="Calibri"/>
                <a:sym typeface="Calibri"/>
              </a:rPr>
              <a:t> </a:t>
            </a:r>
            <a:r>
              <a:rPr lang="en-US" sz="2400" b="1" i="0" u="none" dirty="0">
                <a:solidFill>
                  <a:srgbClr val="008000"/>
                </a:solidFill>
                <a:latin typeface="Calibri"/>
                <a:ea typeface="Calibri"/>
                <a:cs typeface="Calibri"/>
                <a:sym typeface="Calibri"/>
              </a:rPr>
              <a:t>Teens who smoke marijuana at least 1x/month are 3x as likely to have suicidal thoughts vs. non-users.</a:t>
            </a:r>
            <a:endParaRPr dirty="0"/>
          </a:p>
          <a:p>
            <a:pPr marL="342900" marR="0" lvl="0" indent="-342900" algn="l" rtl="0">
              <a:lnSpc>
                <a:spcPct val="80000"/>
              </a:lnSpc>
              <a:spcBef>
                <a:spcPts val="480"/>
              </a:spcBef>
              <a:spcAft>
                <a:spcPts val="0"/>
              </a:spcAft>
              <a:buClr>
                <a:srgbClr val="008000"/>
              </a:buClr>
              <a:buSzPts val="2400"/>
              <a:buFont typeface="Arial" panose="020B0604020202020204" pitchFamily="34" charset="0"/>
              <a:buChar char="•"/>
            </a:pPr>
            <a:r>
              <a:rPr lang="en-US" sz="2400" b="1" i="0" u="none" dirty="0">
                <a:solidFill>
                  <a:srgbClr val="008000"/>
                </a:solidFill>
                <a:latin typeface="Calibri"/>
                <a:ea typeface="Calibri"/>
                <a:cs typeface="Calibri"/>
                <a:sym typeface="Calibri"/>
              </a:rPr>
              <a:t>Prevalence of depression and anxiety increases with a higher rate of cannabis use, especially in young women.</a:t>
            </a:r>
            <a:endParaRPr dirty="0"/>
          </a:p>
          <a:p>
            <a:pPr marL="342900" marR="0" lvl="0" indent="-342900" algn="l" rtl="0">
              <a:lnSpc>
                <a:spcPct val="80000"/>
              </a:lnSpc>
              <a:spcBef>
                <a:spcPts val="480"/>
              </a:spcBef>
              <a:spcAft>
                <a:spcPts val="0"/>
              </a:spcAft>
              <a:buClr>
                <a:srgbClr val="008000"/>
              </a:buClr>
              <a:buSzPts val="2400"/>
              <a:buFont typeface="Arial" panose="020B0604020202020204" pitchFamily="34" charset="0"/>
              <a:buChar char="•"/>
            </a:pPr>
            <a:r>
              <a:rPr lang="en-US" sz="2400" b="1" i="0" u="none" dirty="0">
                <a:solidFill>
                  <a:srgbClr val="008000"/>
                </a:solidFill>
                <a:latin typeface="Calibri"/>
                <a:ea typeface="Calibri"/>
                <a:cs typeface="Calibri"/>
                <a:sym typeface="Calibri"/>
              </a:rPr>
              <a:t>Weekly marijuana users have 2x the risk of depression later in life.  </a:t>
            </a:r>
            <a:endParaRPr dirty="0"/>
          </a:p>
          <a:p>
            <a:pPr marL="342900" marR="0" lvl="0" indent="-342900" algn="l" rtl="0">
              <a:lnSpc>
                <a:spcPct val="80000"/>
              </a:lnSpc>
              <a:spcBef>
                <a:spcPts val="480"/>
              </a:spcBef>
              <a:spcAft>
                <a:spcPts val="0"/>
              </a:spcAft>
              <a:buClr>
                <a:srgbClr val="008000"/>
              </a:buClr>
              <a:buSzPts val="2400"/>
              <a:buFont typeface="Arial" panose="020B0604020202020204" pitchFamily="34" charset="0"/>
              <a:buChar char="•"/>
            </a:pPr>
            <a:r>
              <a:rPr lang="en-US" sz="2400" b="1" i="0" u="none" dirty="0">
                <a:solidFill>
                  <a:srgbClr val="008000"/>
                </a:solidFill>
                <a:latin typeface="Calibri"/>
                <a:ea typeface="Calibri"/>
                <a:cs typeface="Calibri"/>
                <a:sym typeface="Calibri"/>
              </a:rPr>
              <a:t>Adults who first used marijuana at or before age 14 were 6x more likely to meet criteria for abuse or dependence than those who initiated use at 18 or older. </a:t>
            </a:r>
            <a:endParaRPr dirty="0"/>
          </a:p>
          <a:p>
            <a:pPr marL="342900" marR="0" lvl="0" indent="-342900" algn="l" rtl="0">
              <a:lnSpc>
                <a:spcPct val="80000"/>
              </a:lnSpc>
              <a:spcBef>
                <a:spcPts val="400"/>
              </a:spcBef>
              <a:spcAft>
                <a:spcPts val="0"/>
              </a:spcAft>
              <a:buClr>
                <a:srgbClr val="008000"/>
              </a:buClr>
              <a:buSzPts val="2000"/>
              <a:buFont typeface="Calibri"/>
              <a:buNone/>
            </a:pPr>
            <a:r>
              <a:rPr lang="en-US" sz="2000" b="1" i="0" u="none" dirty="0">
                <a:solidFill>
                  <a:srgbClr val="008000"/>
                </a:solidFill>
                <a:latin typeface="Calibri"/>
                <a:ea typeface="Calibri"/>
                <a:cs typeface="Calibri"/>
                <a:sym typeface="Calibri"/>
              </a:rPr>
              <a:t>           </a:t>
            </a:r>
            <a:endParaRPr dirty="0"/>
          </a:p>
          <a:p>
            <a:pPr marL="342900" marR="0" lvl="0" indent="-342900" algn="l" rtl="0">
              <a:lnSpc>
                <a:spcPct val="80000"/>
              </a:lnSpc>
              <a:spcBef>
                <a:spcPts val="480"/>
              </a:spcBef>
              <a:spcAft>
                <a:spcPts val="0"/>
              </a:spcAft>
              <a:buClr>
                <a:srgbClr val="008000"/>
              </a:buClr>
              <a:buSzPts val="2400"/>
              <a:buFont typeface="Calibri"/>
              <a:buNone/>
            </a:pPr>
            <a:r>
              <a:rPr lang="en-US" sz="2400" b="1" i="0" u="none" dirty="0">
                <a:solidFill>
                  <a:srgbClr val="008000"/>
                </a:solidFill>
                <a:latin typeface="Calibri"/>
                <a:ea typeface="Calibri"/>
                <a:cs typeface="Calibri"/>
                <a:sym typeface="Calibri"/>
              </a:rPr>
              <a:t>            </a:t>
            </a:r>
            <a:endParaRPr dirty="0"/>
          </a:p>
          <a:p>
            <a:pPr marL="342900" marR="0" lvl="0" indent="-342900" algn="l" rtl="0">
              <a:lnSpc>
                <a:spcPct val="80000"/>
              </a:lnSpc>
              <a:spcBef>
                <a:spcPts val="480"/>
              </a:spcBef>
              <a:spcAft>
                <a:spcPts val="0"/>
              </a:spcAft>
              <a:buClr>
                <a:schemeClr val="dk1"/>
              </a:buClr>
              <a:buSzPts val="2400"/>
              <a:buFont typeface="Calibri"/>
              <a:buNone/>
            </a:pPr>
            <a:endParaRPr sz="2400" b="1" i="0" u="none" dirty="0">
              <a:solidFill>
                <a:srgbClr val="008000"/>
              </a:solidFill>
              <a:latin typeface="Calibri"/>
              <a:ea typeface="Calibri"/>
              <a:cs typeface="Calibri"/>
              <a:sym typeface="Calibri"/>
            </a:endParaRPr>
          </a:p>
          <a:p>
            <a:pPr marL="342900" marR="0" lvl="0" indent="-342900" algn="l" rtl="0">
              <a:lnSpc>
                <a:spcPct val="80000"/>
              </a:lnSpc>
              <a:spcBef>
                <a:spcPts val="480"/>
              </a:spcBef>
              <a:spcAft>
                <a:spcPts val="0"/>
              </a:spcAft>
              <a:buClr>
                <a:schemeClr val="dk1"/>
              </a:buClr>
              <a:buSzPts val="2400"/>
              <a:buFont typeface="Calibri"/>
              <a:buNone/>
            </a:pPr>
            <a:endParaRPr sz="2400" b="1" i="0" u="none" dirty="0">
              <a:solidFill>
                <a:srgbClr val="008000"/>
              </a:solidFill>
              <a:latin typeface="Calibri"/>
              <a:ea typeface="Calibri"/>
              <a:cs typeface="Calibri"/>
              <a:sym typeface="Calibri"/>
            </a:endParaRPr>
          </a:p>
          <a:p>
            <a:pPr marL="342900" marR="0" lvl="0" indent="-190500" algn="l" rtl="0">
              <a:lnSpc>
                <a:spcPct val="80000"/>
              </a:lnSpc>
              <a:spcBef>
                <a:spcPts val="480"/>
              </a:spcBef>
              <a:spcAft>
                <a:spcPts val="0"/>
              </a:spcAft>
              <a:buClr>
                <a:schemeClr val="dk1"/>
              </a:buClr>
              <a:buSzPts val="2400"/>
              <a:buFont typeface="Calibri"/>
              <a:buNone/>
            </a:pPr>
            <a:endParaRPr sz="2400" b="1" i="0" u="none" dirty="0">
              <a:solidFill>
                <a:srgbClr val="008000"/>
              </a:solidFill>
              <a:latin typeface="Calibri"/>
              <a:ea typeface="Calibri"/>
              <a:cs typeface="Calibri"/>
              <a:sym typeface="Calibri"/>
            </a:endParaRPr>
          </a:p>
          <a:p>
            <a:pPr marL="342900" marR="0" lvl="0" indent="-190500" algn="l" rtl="0">
              <a:lnSpc>
                <a:spcPct val="80000"/>
              </a:lnSpc>
              <a:spcBef>
                <a:spcPts val="480"/>
              </a:spcBef>
              <a:spcAft>
                <a:spcPts val="0"/>
              </a:spcAft>
              <a:buClr>
                <a:schemeClr val="dk1"/>
              </a:buClr>
              <a:buSzPts val="2400"/>
              <a:buFont typeface="Calibri"/>
              <a:buNone/>
            </a:pPr>
            <a:endParaRPr sz="2400" b="1" i="0" u="none" dirty="0">
              <a:solidFill>
                <a:srgbClr val="008000"/>
              </a:solidFill>
              <a:latin typeface="Calibri"/>
              <a:ea typeface="Calibri"/>
              <a:cs typeface="Calibri"/>
              <a:sym typeface="Calibri"/>
            </a:endParaRPr>
          </a:p>
          <a:p>
            <a:pPr marL="342900" marR="0" lvl="0" indent="-190500" algn="l" rtl="0">
              <a:spcBef>
                <a:spcPts val="480"/>
              </a:spcBef>
              <a:spcAft>
                <a:spcPts val="0"/>
              </a:spcAft>
              <a:buClr>
                <a:schemeClr val="dk1"/>
              </a:buClr>
              <a:buSzPts val="2400"/>
              <a:buFont typeface="Calibri"/>
              <a:buNone/>
            </a:pPr>
            <a:endParaRPr sz="2400" b="1" i="0" u="none" dirty="0">
              <a:solidFill>
                <a:srgbClr val="008000"/>
              </a:solidFill>
              <a:latin typeface="Calibri"/>
              <a:ea typeface="Calibri"/>
              <a:cs typeface="Calibri"/>
              <a:sym typeface="Calibri"/>
            </a:endParaRPr>
          </a:p>
        </p:txBody>
      </p:sp>
      <p:pic>
        <p:nvPicPr>
          <p:cNvPr id="154" name="Google Shape;154;p15" descr="teenquote3.gif"/>
          <p:cNvPicPr preferRelativeResize="0">
            <a:picLocks noGrp="1"/>
          </p:cNvPicPr>
          <p:nvPr>
            <p:ph type="body" idx="2"/>
          </p:nvPr>
        </p:nvPicPr>
        <p:blipFill rotWithShape="1">
          <a:blip r:embed="rId3">
            <a:alphaModFix/>
          </a:blip>
          <a:srcRect t="-16282" b="-16281"/>
          <a:stretch/>
        </p:blipFill>
        <p:spPr>
          <a:xfrm>
            <a:off x="193288" y="2263697"/>
            <a:ext cx="3657600" cy="3840162"/>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Shape 281">
            <a:extLst>
              <a:ext uri="{FF2B5EF4-FFF2-40B4-BE49-F238E27FC236}">
                <a16:creationId xmlns:a16="http://schemas.microsoft.com/office/drawing/2014/main" id="{0E76611F-877B-4B70-A556-ECD2BB8110B9}"/>
              </a:ext>
            </a:extLst>
          </p:cNvPr>
          <p:cNvSpPr txBox="1">
            <a:spLocks/>
          </p:cNvSpPr>
          <p:nvPr/>
        </p:nvSpPr>
        <p:spPr bwMode="auto">
          <a:xfrm>
            <a:off x="457200" y="382588"/>
            <a:ext cx="8229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l" defTabSz="457200" rtl="0" eaLnBrk="0" fontAlgn="base" hangingPunct="0">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2pPr>
            <a:lvl3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3pPr>
            <a:lvl4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4pPr>
            <a:lvl5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a:lstStyle>
          <a:p>
            <a:pPr algn="ctr" eaLnBrk="1" hangingPunct="1">
              <a:buClrTx/>
              <a:buSzPct val="25000"/>
              <a:buFontTx/>
            </a:pPr>
            <a:r>
              <a:rPr lang="en-US" altLang="en-US" sz="4400" b="0" dirty="0">
                <a:solidFill>
                  <a:srgbClr val="48555F"/>
                </a:solidFill>
                <a:latin typeface="Calibri" panose="020F0502020204030204" pitchFamily="34" charset="0"/>
                <a:ea typeface="Short Stack"/>
                <a:cs typeface="Calibri" panose="020F0502020204030204" pitchFamily="34" charset="0"/>
                <a:sym typeface="Short Stack"/>
              </a:rPr>
              <a:t>Marijuana Extracts</a:t>
            </a:r>
          </a:p>
        </p:txBody>
      </p:sp>
      <p:sp>
        <p:nvSpPr>
          <p:cNvPr id="24" name="Shape 282">
            <a:extLst>
              <a:ext uri="{FF2B5EF4-FFF2-40B4-BE49-F238E27FC236}">
                <a16:creationId xmlns:a16="http://schemas.microsoft.com/office/drawing/2014/main" id="{0D8DFE82-B4E8-4BB9-A2B6-63BF0A4FDE1C}"/>
              </a:ext>
            </a:extLst>
          </p:cNvPr>
          <p:cNvSpPr txBox="1">
            <a:spLocks/>
          </p:cNvSpPr>
          <p:nvPr/>
        </p:nvSpPr>
        <p:spPr bwMode="auto">
          <a:xfrm>
            <a:off x="454025" y="12080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ts val="0"/>
              </a:spcBef>
              <a:spcAft>
                <a:spcPct val="0"/>
              </a:spcAft>
              <a:buClr>
                <a:sysClr val="windowText" lastClr="000000"/>
              </a:buClr>
              <a:buSzPct val="100000"/>
              <a:buFont typeface="Arial" panose="020B0604020202020204" pitchFamily="34" charset="0"/>
              <a:buNone/>
              <a:tabLst/>
              <a:defRPr/>
            </a:pPr>
            <a:r>
              <a:rPr kumimoji="0" lang="en-US" sz="3400" b="1" i="0" u="none" strike="noStrike" kern="1200" cap="none" spc="0" normalizeH="0" baseline="0" noProof="0" dirty="0">
                <a:ln>
                  <a:noFill/>
                </a:ln>
                <a:solidFill>
                  <a:srgbClr val="58595B"/>
                </a:solidFill>
                <a:effectLst/>
                <a:uLnTx/>
                <a:uFillTx/>
                <a:latin typeface="Calibri" panose="020F0502020204030204" pitchFamily="34" charset="0"/>
                <a:cs typeface="Calibri" panose="020F0502020204030204" pitchFamily="34" charset="0"/>
              </a:rPr>
              <a:t>Dabbing</a:t>
            </a:r>
            <a:r>
              <a:rPr kumimoji="0" lang="en-US" sz="3400" b="0" i="0" u="none" strike="noStrike" kern="1200" cap="none" spc="0" normalizeH="0" baseline="0" noProof="0" dirty="0">
                <a:ln>
                  <a:noFill/>
                </a:ln>
                <a:solidFill>
                  <a:srgbClr val="58595B"/>
                </a:solidFill>
                <a:effectLst/>
                <a:uLnTx/>
                <a:uFillTx/>
                <a:latin typeface="Calibri" panose="020F0502020204030204" pitchFamily="34" charset="0"/>
                <a:cs typeface="Calibri" panose="020F0502020204030204" pitchFamily="34" charset="0"/>
              </a:rPr>
              <a:t>: Smoking Hash Oil resins extracted from the marijuana plant made with butane.</a:t>
            </a:r>
          </a:p>
          <a:p>
            <a:pPr marL="0" marR="0" lvl="0" indent="0" algn="ctr" defTabSz="457200" rtl="0" eaLnBrk="1" fontAlgn="base" latinLnBrk="0" hangingPunct="1">
              <a:lnSpc>
                <a:spcPct val="100000"/>
              </a:lnSpc>
              <a:spcBef>
                <a:spcPts val="0"/>
              </a:spcBef>
              <a:spcAft>
                <a:spcPct val="0"/>
              </a:spcAft>
              <a:buClr>
                <a:sysClr val="windowText" lastClr="000000"/>
              </a:buClr>
              <a:buSzPct val="100000"/>
              <a:buFont typeface="Arial" panose="020B0604020202020204" pitchFamily="34" charset="0"/>
              <a:buNone/>
              <a:tabLst/>
              <a:defRPr/>
            </a:pPr>
            <a:r>
              <a:rPr kumimoji="0" lang="en-US" sz="3400" b="0" i="0" u="none" strike="noStrike" kern="1200" cap="none" spc="0" normalizeH="0" baseline="0" noProof="0" dirty="0">
                <a:ln>
                  <a:noFill/>
                </a:ln>
                <a:solidFill>
                  <a:srgbClr val="58595B"/>
                </a:solidFill>
                <a:effectLst/>
                <a:uLnTx/>
                <a:uFillTx/>
                <a:latin typeface="Calibri" panose="020F0502020204030204" pitchFamily="34" charset="0"/>
                <a:cs typeface="Calibri" panose="020F0502020204030204" pitchFamily="34" charset="0"/>
              </a:rPr>
              <a:t> </a:t>
            </a:r>
          </a:p>
          <a:p>
            <a:pPr marL="0" marR="0" lvl="0" indent="0" algn="ctr" defTabSz="457200" rtl="0" eaLnBrk="1" fontAlgn="base" latinLnBrk="0" hangingPunct="1">
              <a:lnSpc>
                <a:spcPct val="100000"/>
              </a:lnSpc>
              <a:spcBef>
                <a:spcPts val="0"/>
              </a:spcBef>
              <a:spcAft>
                <a:spcPct val="0"/>
              </a:spcAft>
              <a:buClr>
                <a:sysClr val="windowText" lastClr="000000"/>
              </a:buClr>
              <a:buSzPct val="100000"/>
              <a:buFont typeface="Arial" panose="020B0604020202020204" pitchFamily="34" charset="0"/>
              <a:buNone/>
              <a:tabLst/>
              <a:defRPr/>
            </a:pPr>
            <a:r>
              <a:rPr kumimoji="0" lang="en-US" sz="3200" b="0" i="1" u="none" strike="noStrike" kern="1200" cap="none" spc="0" normalizeH="0" baseline="0" noProof="0" dirty="0">
                <a:ln>
                  <a:noFill/>
                </a:ln>
                <a:solidFill>
                  <a:sysClr val="windowText" lastClr="000000"/>
                </a:solidFill>
                <a:effectLst/>
                <a:uLnTx/>
                <a:uFillTx/>
                <a:latin typeface="Calibri" panose="020F0502020204030204" pitchFamily="34" charset="0"/>
                <a:ea typeface="Short Stack"/>
                <a:cs typeface="Calibri" panose="020F0502020204030204" pitchFamily="34" charset="0"/>
                <a:sym typeface="Short Stack"/>
              </a:rPr>
              <a:t>Wax, Ear Wax, Oil, Honey Bowl, Butter, Dabs, Shatter</a:t>
            </a:r>
          </a:p>
          <a:p>
            <a:pPr marL="342900" marR="0" lvl="0" indent="-139700" algn="l" defTabSz="457200" rtl="0" eaLnBrk="1" fontAlgn="base" latinLnBrk="0" hangingPunct="1">
              <a:lnSpc>
                <a:spcPct val="100000"/>
              </a:lnSpc>
              <a:spcBef>
                <a:spcPts val="640"/>
              </a:spcBef>
              <a:spcAft>
                <a:spcPts val="0"/>
              </a:spcAft>
              <a:buClr>
                <a:sysClr val="windowText" lastClr="000000"/>
              </a:buClr>
              <a:buSzTx/>
              <a:buFont typeface="Arial"/>
              <a:buNone/>
              <a:tabLst/>
              <a:defRPr/>
            </a:pPr>
            <a:endParaRPr kumimoji="0" lang="en-US" sz="3200" b="0" i="0" u="none" strike="noStrike" kern="1200" cap="none" spc="0" normalizeH="0" baseline="0" noProof="0" dirty="0">
              <a:ln>
                <a:noFill/>
              </a:ln>
              <a:solidFill>
                <a:sysClr val="windowText" lastClr="000000"/>
              </a:solidFill>
              <a:effectLst/>
              <a:uLnTx/>
              <a:uFillTx/>
              <a:latin typeface="Short Stack"/>
              <a:ea typeface="Short Stack"/>
              <a:cs typeface="Short Stack"/>
              <a:sym typeface="Short Stack"/>
            </a:endParaRPr>
          </a:p>
        </p:txBody>
      </p:sp>
      <p:pic>
        <p:nvPicPr>
          <p:cNvPr id="25" name="Shape 283">
            <a:extLst>
              <a:ext uri="{FF2B5EF4-FFF2-40B4-BE49-F238E27FC236}">
                <a16:creationId xmlns:a16="http://schemas.microsoft.com/office/drawing/2014/main" id="{B559D805-A014-46EB-BA49-419DE9451C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425" y="4117975"/>
            <a:ext cx="36083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4" descr="Image result for hash oil dabs">
            <a:extLst>
              <a:ext uri="{FF2B5EF4-FFF2-40B4-BE49-F238E27FC236}">
                <a16:creationId xmlns:a16="http://schemas.microsoft.com/office/drawing/2014/main" id="{6348237B-3986-4CEE-BBF7-FEACCB850853}"/>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58595B"/>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rgbClr val="58595B"/>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rgbClr val="58595B"/>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8595B"/>
                </a:solidFill>
                <a:latin typeface="Arial" panose="020B0604020202020204" pitchFamily="34" charset="0"/>
                <a:ea typeface="MS PGothic" panose="020B0600070205080204" pitchFamily="34" charset="-128"/>
                <a:cs typeface="Arial" panose="020B0604020202020204" pitchFamily="34" charset="0"/>
              </a:defRPr>
            </a:lvl9pPr>
          </a:lstStyle>
          <a:p>
            <a:pPr fontAlgn="base">
              <a:spcBef>
                <a:spcPct val="0"/>
              </a:spcBef>
              <a:spcAft>
                <a:spcPct val="0"/>
              </a:spcAft>
              <a:buClrTx/>
              <a:buFontTx/>
              <a:buNone/>
              <a:defRPr/>
            </a:pPr>
            <a:endParaRPr lang="en-US" altLang="en-US" sz="1800" kern="1200">
              <a:solidFill>
                <a:srgbClr val="000000"/>
              </a:solidFill>
              <a:latin typeface="Calibri" panose="020F0502020204030204" pitchFamily="34" charset="0"/>
            </a:endParaRPr>
          </a:p>
        </p:txBody>
      </p:sp>
      <p:pic>
        <p:nvPicPr>
          <p:cNvPr id="27" name="Picture 5">
            <a:extLst>
              <a:ext uri="{FF2B5EF4-FFF2-40B4-BE49-F238E27FC236}">
                <a16:creationId xmlns:a16="http://schemas.microsoft.com/office/drawing/2014/main" id="{93E7EBD6-F0E3-43BB-8F4D-072B63F0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68775"/>
            <a:ext cx="1790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descr="http://www.frank151.com/storage/blog/bloggers/posts/week-in-weed/BHO5_FRANK151..jpg">
            <a:extLst>
              <a:ext uri="{FF2B5EF4-FFF2-40B4-BE49-F238E27FC236}">
                <a16:creationId xmlns:a16="http://schemas.microsoft.com/office/drawing/2014/main" id="{E204EFC7-59ED-41DB-BCB7-081F26384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5" y="4168775"/>
            <a:ext cx="21701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684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2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20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2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sp>
        <p:nvSpPr>
          <p:cNvPr id="6" name="TextBox 5"/>
          <p:cNvSpPr txBox="1"/>
          <p:nvPr/>
        </p:nvSpPr>
        <p:spPr>
          <a:xfrm>
            <a:off x="571498" y="4629150"/>
            <a:ext cx="8067675" cy="1569660"/>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DISCUSSION:</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you or someone you know tried dabbing or wax?</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you noticed your tolerance level increasing faster?</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your frequency of use changed? How?</a:t>
            </a:r>
          </a:p>
        </p:txBody>
      </p:sp>
      <p:sp>
        <p:nvSpPr>
          <p:cNvPr id="7" name="Google Shape;146;p14"/>
          <p:cNvSpPr txBox="1"/>
          <p:nvPr/>
        </p:nvSpPr>
        <p:spPr>
          <a:xfrm>
            <a:off x="412749" y="104775"/>
            <a:ext cx="8385175" cy="10953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Dangers of Dabbing</a:t>
            </a:r>
            <a:endParaRPr dirty="0">
              <a:latin typeface="Calibri"/>
              <a:ea typeface="Calibri"/>
              <a:cs typeface="Calibri"/>
              <a:sym typeface="Calibri"/>
            </a:endParaRPr>
          </a:p>
        </p:txBody>
      </p:sp>
      <p:sp>
        <p:nvSpPr>
          <p:cNvPr id="8" name="Google Shape;147;p14"/>
          <p:cNvSpPr txBox="1"/>
          <p:nvPr/>
        </p:nvSpPr>
        <p:spPr>
          <a:xfrm>
            <a:off x="412749" y="1200150"/>
            <a:ext cx="7699375" cy="2743200"/>
          </a:xfrm>
          <a:prstGeom prst="rect">
            <a:avLst/>
          </a:prstGeom>
          <a:noFill/>
          <a:ln>
            <a:noFill/>
          </a:ln>
        </p:spPr>
        <p:txBody>
          <a:bodyPr spcFirstLastPara="1" wrap="square" lIns="91425" tIns="45700" rIns="91425" bIns="45700" anchor="t" anchorCtr="0">
            <a:noAutofit/>
          </a:bodyPr>
          <a:lstStyle/>
          <a:p>
            <a:pPr marL="342900" lvl="0" indent="-342900">
              <a:lnSpc>
                <a:spcPct val="90000"/>
              </a:lnSpc>
              <a:buClr>
                <a:schemeClr val="hlink"/>
              </a:buClr>
              <a:buSzPts val="2800"/>
              <a:buFont typeface="Calibri"/>
              <a:buChar char="▪"/>
            </a:pPr>
            <a:r>
              <a:rPr lang="en-US" sz="2800" dirty="0">
                <a:solidFill>
                  <a:schemeClr val="dk1"/>
                </a:solidFill>
                <a:latin typeface="Calibri"/>
                <a:ea typeface="Calibri"/>
                <a:cs typeface="Calibri"/>
                <a:sym typeface="Calibri"/>
              </a:rPr>
              <a:t>The extraction process is dangerous. Creating a “</a:t>
            </a:r>
            <a:r>
              <a:rPr lang="en-US" sz="2800" b="1" dirty="0">
                <a:solidFill>
                  <a:srgbClr val="FF0000"/>
                </a:solidFill>
                <a:latin typeface="Calibri"/>
                <a:ea typeface="Calibri"/>
                <a:cs typeface="Calibri"/>
                <a:sym typeface="Calibri"/>
              </a:rPr>
              <a:t>dab lab</a:t>
            </a:r>
            <a:r>
              <a:rPr lang="en-US" sz="2800" dirty="0">
                <a:solidFill>
                  <a:schemeClr val="dk1"/>
                </a:solidFill>
                <a:latin typeface="Calibri"/>
                <a:ea typeface="Calibri"/>
                <a:cs typeface="Calibri"/>
                <a:sym typeface="Calibri"/>
              </a:rPr>
              <a:t>” at home can result in explosions due to the combination of flammable gases and poor ventilation.</a:t>
            </a:r>
          </a:p>
          <a:p>
            <a:pPr marL="342900" lvl="0" indent="-342900">
              <a:lnSpc>
                <a:spcPct val="90000"/>
              </a:lnSpc>
              <a:buClr>
                <a:schemeClr val="hlink"/>
              </a:buClr>
              <a:buSzPts val="2800"/>
              <a:buFont typeface="Calibri"/>
              <a:buChar char="▪"/>
            </a:pPr>
            <a:r>
              <a:rPr lang="en-US" sz="2800" dirty="0">
                <a:solidFill>
                  <a:schemeClr val="dk1"/>
                </a:solidFill>
                <a:latin typeface="Calibri"/>
                <a:ea typeface="Calibri"/>
                <a:cs typeface="Calibri"/>
                <a:sym typeface="Calibri"/>
              </a:rPr>
              <a:t>Hash oil made with butane or other chemical solvents contains chemical contaminants or excessive amounts of residual solvents that are inhaled into the lung tissue.</a:t>
            </a:r>
            <a:endParaRPr sz="2400" b="0" i="0" u="none" strike="noStrike" cap="none" dirty="0">
              <a:solidFill>
                <a:schemeClr val="dk1"/>
              </a:solidFill>
              <a:latin typeface="Calibri"/>
              <a:ea typeface="Calibri"/>
              <a:cs typeface="Calibri"/>
              <a:sym typeface="Calibri"/>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514350" y="466725"/>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What will you gain if you wait…</a:t>
            </a:r>
            <a:endParaRPr dirty="0"/>
          </a:p>
        </p:txBody>
      </p:sp>
      <p:sp>
        <p:nvSpPr>
          <p:cNvPr id="175" name="Google Shape;175;p18"/>
          <p:cNvSpPr txBox="1"/>
          <p:nvPr/>
        </p:nvSpPr>
        <p:spPr>
          <a:xfrm>
            <a:off x="361951" y="1685924"/>
            <a:ext cx="4495800" cy="362902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800" b="1" i="0" u="none" dirty="0">
                <a:solidFill>
                  <a:schemeClr val="dk1"/>
                </a:solidFill>
                <a:latin typeface="Calibri"/>
                <a:ea typeface="Calibri"/>
                <a:cs typeface="Calibri"/>
                <a:sym typeface="Calibri"/>
              </a:rPr>
              <a:t>Full executive functioning</a:t>
            </a:r>
            <a:endParaRPr sz="2800" b="1" dirty="0">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800" b="1" i="0" u="none" dirty="0">
                <a:solidFill>
                  <a:schemeClr val="dk1"/>
                </a:solidFill>
                <a:latin typeface="Calibri"/>
                <a:ea typeface="Calibri"/>
                <a:cs typeface="Calibri"/>
                <a:sym typeface="Calibri"/>
              </a:rPr>
              <a:t>Reduction in family arguments…maybe</a:t>
            </a:r>
            <a:endParaRPr sz="2800" b="1" dirty="0">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800" b="1" i="0" u="none" dirty="0">
                <a:solidFill>
                  <a:schemeClr val="dk1"/>
                </a:solidFill>
                <a:latin typeface="Calibri"/>
                <a:ea typeface="Calibri"/>
                <a:cs typeface="Calibri"/>
                <a:sym typeface="Calibri"/>
              </a:rPr>
              <a:t>Increase in attention and concentration</a:t>
            </a:r>
            <a:endParaRPr sz="2800" b="1" dirty="0">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800" b="1" i="0" u="none" dirty="0">
                <a:solidFill>
                  <a:schemeClr val="dk1"/>
                </a:solidFill>
                <a:latin typeface="Calibri"/>
                <a:ea typeface="Calibri"/>
                <a:cs typeface="Calibri"/>
                <a:sym typeface="Calibri"/>
              </a:rPr>
              <a:t>Increase in short-term memory ability</a:t>
            </a:r>
            <a:endParaRPr sz="2800" b="1" dirty="0">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800" b="1" i="0" u="none" dirty="0">
                <a:solidFill>
                  <a:schemeClr val="dk1"/>
                </a:solidFill>
                <a:latin typeface="Calibri"/>
                <a:ea typeface="Calibri"/>
                <a:cs typeface="Calibri"/>
                <a:sym typeface="Calibri"/>
              </a:rPr>
              <a:t>Anything else?</a:t>
            </a:r>
            <a:endParaRPr sz="2800" b="1" dirty="0">
              <a:latin typeface="Calibri"/>
              <a:ea typeface="Calibri"/>
              <a:cs typeface="Calibri"/>
              <a:sym typeface="Calibri"/>
            </a:endParaRPr>
          </a:p>
        </p:txBody>
      </p:sp>
      <p:pic>
        <p:nvPicPr>
          <p:cNvPr id="4098" name="Picture 2" descr="Image result for frontal 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685924"/>
            <a:ext cx="4076700" cy="397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6C3B-2AE5-43D4-B2E0-42681F8F087C}"/>
              </a:ext>
            </a:extLst>
          </p:cNvPr>
          <p:cNvSpPr>
            <a:spLocks noGrp="1"/>
          </p:cNvSpPr>
          <p:nvPr>
            <p:ph type="title"/>
          </p:nvPr>
        </p:nvSpPr>
        <p:spPr>
          <a:xfrm>
            <a:off x="685800" y="838199"/>
            <a:ext cx="7772400" cy="4313663"/>
          </a:xfrm>
        </p:spPr>
        <p:txBody>
          <a:bodyPr/>
          <a:lstStyle/>
          <a:p>
            <a:r>
              <a:rPr lang="en-US" i="1" dirty="0"/>
              <a:t>“We don’t smoke that s_ _ _. We just sell it. We reserve the right to smoke for the young, the poor, the black and stupid.”</a:t>
            </a:r>
            <a:br>
              <a:rPr lang="en-US" i="1" dirty="0"/>
            </a:br>
            <a:br>
              <a:rPr lang="en-US" i="1" dirty="0"/>
            </a:br>
            <a:r>
              <a:rPr lang="en-US" i="1" dirty="0"/>
              <a:t>-</a:t>
            </a:r>
            <a:r>
              <a:rPr lang="en-US" dirty="0"/>
              <a:t>Big Marijuana Executive at R.J. Reynolds</a:t>
            </a:r>
          </a:p>
        </p:txBody>
      </p:sp>
    </p:spTree>
    <p:extLst>
      <p:ext uri="{BB962C8B-B14F-4D97-AF65-F5344CB8AC3E}">
        <p14:creationId xmlns:p14="http://schemas.microsoft.com/office/powerpoint/2010/main" val="379029143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4" descr="http://sensiseeds.com/en/blog/files/2013/05/1-The-THC-and-CBD-molecules-showing-their-extremely-close-resemblance.jpg"/>
          <p:cNvPicPr>
            <a:picLocks noChangeAspect="1" noChangeArrowheads="1"/>
          </p:cNvPicPr>
          <p:nvPr/>
        </p:nvPicPr>
        <p:blipFill rotWithShape="1">
          <a:blip r:embed="rId2">
            <a:extLst>
              <a:ext uri="{28A0092B-C50C-407E-A947-70E740481C1C}">
                <a14:useLocalDpi xmlns:a14="http://schemas.microsoft.com/office/drawing/2010/main" val="0"/>
              </a:ext>
            </a:extLst>
          </a:blip>
          <a:srcRect l="48659"/>
          <a:stretch/>
        </p:blipFill>
        <p:spPr bwMode="auto">
          <a:xfrm>
            <a:off x="4127500" y="3436936"/>
            <a:ext cx="4498975" cy="30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ensiseeds.com/en/blog/files/2013/05/1-The-THC-and-CBD-molecules-showing-their-extremely-close-resemblance.jpg"/>
          <p:cNvPicPr>
            <a:picLocks noChangeAspect="1" noChangeArrowheads="1"/>
          </p:cNvPicPr>
          <p:nvPr/>
        </p:nvPicPr>
        <p:blipFill rotWithShape="1">
          <a:blip r:embed="rId2">
            <a:extLst>
              <a:ext uri="{28A0092B-C50C-407E-A947-70E740481C1C}">
                <a14:useLocalDpi xmlns:a14="http://schemas.microsoft.com/office/drawing/2010/main" val="0"/>
              </a:ext>
            </a:extLst>
          </a:blip>
          <a:srcRect r="51739"/>
          <a:stretch/>
        </p:blipFill>
        <p:spPr bwMode="auto">
          <a:xfrm>
            <a:off x="4397375" y="201610"/>
            <a:ext cx="42291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healthyhempoil.com/wp-content/uploads/2014/01/cbd-vs-thc-300x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4" y="1146173"/>
            <a:ext cx="4241281" cy="329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8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able, cake, sitting, chocolate&#10;&#10;Description automatically generated">
            <a:extLst>
              <a:ext uri="{FF2B5EF4-FFF2-40B4-BE49-F238E27FC236}">
                <a16:creationId xmlns:a16="http://schemas.microsoft.com/office/drawing/2014/main" id="{AB444EA9-B588-4B50-AA13-418DF1A859F0}"/>
              </a:ext>
            </a:extLst>
          </p:cNvPr>
          <p:cNvPicPr>
            <a:picLocks noGrp="1" noChangeAspect="1"/>
          </p:cNvPicPr>
          <p:nvPr>
            <p:ph idx="1"/>
          </p:nvPr>
        </p:nvPicPr>
        <p:blipFill>
          <a:blip r:embed="rId2"/>
          <a:stretch>
            <a:fillRect/>
          </a:stretch>
        </p:blipFill>
        <p:spPr>
          <a:xfrm>
            <a:off x="2041834" y="2250810"/>
            <a:ext cx="5060331" cy="4114800"/>
          </a:xfrm>
        </p:spPr>
      </p:pic>
      <p:sp>
        <p:nvSpPr>
          <p:cNvPr id="3" name="Google Shape;299;p23">
            <a:extLst>
              <a:ext uri="{FF2B5EF4-FFF2-40B4-BE49-F238E27FC236}">
                <a16:creationId xmlns:a16="http://schemas.microsoft.com/office/drawing/2014/main" id="{C1B80187-E2AB-4C9E-8607-1C88E8A5AAFE}"/>
              </a:ext>
            </a:extLst>
          </p:cNvPr>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How will you protect your Frontal Lobe?</a:t>
            </a:r>
            <a:endParaRPr b="1" dirty="0"/>
          </a:p>
        </p:txBody>
      </p:sp>
    </p:spTree>
    <p:extLst>
      <p:ext uri="{BB962C8B-B14F-4D97-AF65-F5344CB8AC3E}">
        <p14:creationId xmlns:p14="http://schemas.microsoft.com/office/powerpoint/2010/main" val="14904853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942974" y="1102578"/>
            <a:ext cx="7239001" cy="5755422"/>
          </a:xfrm>
          <a:prstGeom prst="rect">
            <a:avLst/>
          </a:prstGeom>
        </p:spPr>
        <p:txBody>
          <a:bodyPr wrap="square">
            <a:spAutoFit/>
          </a:bodyPr>
          <a:lstStyle/>
          <a:p>
            <a:r>
              <a:rPr lang="en-US" sz="2400" b="1" baseline="30000" dirty="0">
                <a:latin typeface="Calibri" panose="020F0502020204030204" pitchFamily="34" charset="0"/>
                <a:cs typeface="Calibri" panose="020F0502020204030204" pitchFamily="34" charset="0"/>
              </a:rPr>
              <a:t>CANNABIS: </a:t>
            </a:r>
            <a:r>
              <a:rPr lang="en-US" sz="2400" baseline="30000" dirty="0">
                <a:latin typeface="Calibri" panose="020F0502020204030204" pitchFamily="34" charset="0"/>
                <a:cs typeface="Calibri" panose="020F0502020204030204" pitchFamily="34" charset="0"/>
              </a:rPr>
              <a:t>Cannabis Sativa L is a species of plant. Marijuana and hemp come from this species.</a:t>
            </a:r>
          </a:p>
          <a:p>
            <a:endParaRPr lang="en-US" sz="2400" b="1" baseline="30000" dirty="0">
              <a:latin typeface="Calibri" panose="020F0502020204030204" pitchFamily="34" charset="0"/>
              <a:cs typeface="Calibri" panose="020F0502020204030204" pitchFamily="34" charset="0"/>
            </a:endParaRPr>
          </a:p>
          <a:p>
            <a:r>
              <a:rPr lang="en-US" sz="2400" b="1" baseline="30000" dirty="0">
                <a:latin typeface="Calibri" panose="020F0502020204030204" pitchFamily="34" charset="0"/>
                <a:cs typeface="Calibri" panose="020F0502020204030204" pitchFamily="34" charset="0"/>
              </a:rPr>
              <a:t>THC: </a:t>
            </a:r>
            <a:r>
              <a:rPr lang="en-US" sz="2400" baseline="30000" dirty="0">
                <a:latin typeface="Calibri" panose="020F0502020204030204" pitchFamily="34" charset="0"/>
                <a:cs typeface="Calibri" panose="020F0502020204030204" pitchFamily="34" charset="0"/>
              </a:rPr>
              <a:t>delta-9 tetrahydrocannabinol is one of the 60 cannabinoids found in the Cannabis Sativa plant. It is marijuana’s primary psychoactive substances that causes intoxication.</a:t>
            </a:r>
          </a:p>
          <a:p>
            <a:endParaRPr lang="en-US" sz="2400" b="1" baseline="30000" dirty="0">
              <a:latin typeface="Calibri" panose="020F0502020204030204" pitchFamily="34" charset="0"/>
              <a:cs typeface="Calibri" panose="020F0502020204030204" pitchFamily="34" charset="0"/>
            </a:endParaRPr>
          </a:p>
          <a:p>
            <a:r>
              <a:rPr lang="en-US" sz="2400" b="1" baseline="30000" dirty="0">
                <a:latin typeface="Calibri" panose="020F0502020204030204" pitchFamily="34" charset="0"/>
                <a:cs typeface="Calibri" panose="020F0502020204030204" pitchFamily="34" charset="0"/>
              </a:rPr>
              <a:t>CBD: </a:t>
            </a:r>
            <a:r>
              <a:rPr lang="en-US" sz="2400" baseline="30000" dirty="0">
                <a:latin typeface="Calibri" panose="020F0502020204030204" pitchFamily="34" charset="0"/>
                <a:cs typeface="Calibri" panose="020F0502020204030204" pitchFamily="34" charset="0"/>
              </a:rPr>
              <a:t>Cannabidiol is a compound is one of the 60 cannabinoids found in the Cannabis Sativa plant. It is used medically for its ability to reduce pain and swelling. It is nonpsychoactive which means it is not intoxicating.</a:t>
            </a:r>
          </a:p>
          <a:p>
            <a:endParaRPr lang="en-US" sz="2400" b="1" baseline="30000" dirty="0">
              <a:latin typeface="Calibri" panose="020F0502020204030204" pitchFamily="34" charset="0"/>
              <a:cs typeface="Calibri" panose="020F0502020204030204" pitchFamily="34" charset="0"/>
            </a:endParaRPr>
          </a:p>
          <a:p>
            <a:r>
              <a:rPr lang="en-US" sz="2400" b="1" baseline="30000" dirty="0">
                <a:latin typeface="Calibri" panose="020F0502020204030204" pitchFamily="34" charset="0"/>
                <a:cs typeface="Calibri" panose="020F0502020204030204" pitchFamily="34" charset="0"/>
              </a:rPr>
              <a:t>HEMP: </a:t>
            </a:r>
            <a:r>
              <a:rPr lang="en-US" sz="2400" baseline="30000" dirty="0">
                <a:latin typeface="Calibri" panose="020F0502020204030204" pitchFamily="34" charset="0"/>
                <a:cs typeface="Calibri" panose="020F0502020204030204" pitchFamily="34" charset="0"/>
              </a:rPr>
              <a:t>The plant Cannabis Sativa cultivated for use in the production of a foods, beverages, personal care products, nutritional supplements, fabrics, textiles, paper, construction material, and industrial goods. Hemp is nonpsychoactive, generally contains high levels of CBD and no more than 0.3% THC. Hemp may be legally grown under a USDA-approved license if it contains less than 0.3% THC</a:t>
            </a:r>
          </a:p>
          <a:p>
            <a:endParaRPr lang="en-US" sz="2400" b="1" baseline="30000" dirty="0">
              <a:latin typeface="Calibri" panose="020F0502020204030204" pitchFamily="34" charset="0"/>
              <a:cs typeface="Calibri" panose="020F0502020204030204" pitchFamily="34" charset="0"/>
            </a:endParaRPr>
          </a:p>
          <a:p>
            <a:r>
              <a:rPr lang="en-US" sz="2400" b="1" baseline="30000" dirty="0">
                <a:latin typeface="Calibri" panose="020F0502020204030204" pitchFamily="34" charset="0"/>
                <a:cs typeface="Calibri" panose="020F0502020204030204" pitchFamily="34" charset="0"/>
              </a:rPr>
              <a:t>MARIJUANA: </a:t>
            </a:r>
            <a:r>
              <a:rPr lang="en-US" sz="2400" baseline="30000" dirty="0">
                <a:latin typeface="Calibri" panose="020F0502020204030204" pitchFamily="34" charset="0"/>
                <a:cs typeface="Calibri" panose="020F0502020204030204" pitchFamily="34" charset="0"/>
              </a:rPr>
              <a:t>The plant Cannabis Sativa cultivated as a psychoactive drug. Marijuana is psychoactive and there is no threshold for how much THC can be in it.  The USDA does not approve licensure for marijuana grown with over 0.3% THC due to its high potential for drug use.</a:t>
            </a:r>
          </a:p>
          <a:p>
            <a:endParaRPr lang="en-US" sz="2400" b="1" baseline="30000" dirty="0">
              <a:latin typeface="Calibri" panose="020F0502020204030204" pitchFamily="34" charset="0"/>
              <a:cs typeface="Calibri" panose="020F0502020204030204" pitchFamily="34" charset="0"/>
            </a:endParaRPr>
          </a:p>
          <a:p>
            <a:endParaRPr lang="en-US" sz="2400" b="1" baseline="30000" dirty="0">
              <a:latin typeface="Calibri" panose="020F0502020204030204" pitchFamily="34" charset="0"/>
              <a:cs typeface="Calibri" panose="020F0502020204030204" pitchFamily="34" charset="0"/>
            </a:endParaRPr>
          </a:p>
        </p:txBody>
      </p:sp>
      <p:sp>
        <p:nvSpPr>
          <p:cNvPr id="7" name="Google Shape;53;p1"/>
          <p:cNvSpPr txBox="1">
            <a:spLocks/>
          </p:cNvSpPr>
          <p:nvPr/>
        </p:nvSpPr>
        <p:spPr>
          <a:xfrm>
            <a:off x="-428626" y="456356"/>
            <a:ext cx="2743200" cy="544474"/>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Calibri"/>
                <a:ea typeface="Calibri"/>
                <a:cs typeface="Calibri"/>
                <a:sym typeface="Calibri"/>
              </a:defRPr>
            </a:lvl9pPr>
          </a:lstStyle>
          <a:p>
            <a:pPr>
              <a:buClr>
                <a:schemeClr val="dk2"/>
              </a:buClr>
              <a:buSzPts val="4800"/>
              <a:buFont typeface="Calibri"/>
              <a:buNone/>
            </a:pPr>
            <a:r>
              <a:rPr lang="en-US" sz="4800" dirty="0"/>
              <a:t>DEFS</a:t>
            </a:r>
            <a:endParaRPr lang="en-US" dirty="0"/>
          </a:p>
        </p:txBody>
      </p:sp>
    </p:spTree>
    <p:extLst>
      <p:ext uri="{BB962C8B-B14F-4D97-AF65-F5344CB8AC3E}">
        <p14:creationId xmlns:p14="http://schemas.microsoft.com/office/powerpoint/2010/main" val="34405689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Google Shape;83;p6"/>
          <p:cNvSpPr txBox="1"/>
          <p:nvPr/>
        </p:nvSpPr>
        <p:spPr>
          <a:xfrm>
            <a:off x="755650" y="244475"/>
            <a:ext cx="8385175" cy="14319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4400"/>
              <a:buFont typeface="Calibri"/>
              <a:buNone/>
            </a:pPr>
            <a:r>
              <a:rPr lang="en-US" sz="4400" b="1" i="0" u="none" strike="noStrike" cap="none" dirty="0">
                <a:solidFill>
                  <a:schemeClr val="dk2"/>
                </a:solidFill>
                <a:latin typeface="Calibri"/>
                <a:ea typeface="Calibri"/>
                <a:cs typeface="Calibri"/>
                <a:sym typeface="Calibri"/>
              </a:rPr>
              <a:t>Marijuana…mimics our brain’s natural chemicals.</a:t>
            </a:r>
            <a:endParaRPr dirty="0"/>
          </a:p>
        </p:txBody>
      </p:sp>
      <p:sp>
        <p:nvSpPr>
          <p:cNvPr id="84" name="Google Shape;84;p6"/>
          <p:cNvSpPr txBox="1"/>
          <p:nvPr/>
        </p:nvSpPr>
        <p:spPr>
          <a:xfrm>
            <a:off x="676276" y="1905000"/>
            <a:ext cx="7759700" cy="41910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640"/>
              </a:spcBef>
              <a:spcAft>
                <a:spcPts val="0"/>
              </a:spcAft>
              <a:buClr>
                <a:schemeClr val="hlink"/>
              </a:buClr>
              <a:buSzPts val="3200"/>
            </a:pPr>
            <a:r>
              <a:rPr lang="en-US" sz="3200" b="0" i="0" u="none" strike="noStrike" cap="none" dirty="0">
                <a:solidFill>
                  <a:schemeClr val="dk1"/>
                </a:solidFill>
                <a:latin typeface="Calibri"/>
                <a:ea typeface="Calibri"/>
                <a:cs typeface="Calibri"/>
                <a:sym typeface="Calibri"/>
              </a:rPr>
              <a:t>THC mimics other chemicals in your brain called </a:t>
            </a:r>
            <a:r>
              <a:rPr lang="en-US" sz="3200" b="1" i="0" u="none" strike="noStrike" cap="none" dirty="0">
                <a:solidFill>
                  <a:srgbClr val="FF0000"/>
                </a:solidFill>
                <a:latin typeface="Calibri"/>
                <a:ea typeface="Calibri"/>
                <a:cs typeface="Calibri"/>
                <a:sym typeface="Calibri"/>
              </a:rPr>
              <a:t>cannabinoids</a:t>
            </a:r>
            <a:r>
              <a:rPr lang="en-US" sz="3200" b="0" i="0" u="none" strike="noStrike" cap="none" dirty="0">
                <a:solidFill>
                  <a:schemeClr val="dk1"/>
                </a:solidFill>
                <a:latin typeface="Calibri"/>
                <a:ea typeface="Calibri"/>
                <a:cs typeface="Calibri"/>
                <a:sym typeface="Calibri"/>
              </a:rPr>
              <a:t> that deal with appetite, pain, sensation, memory, and mood.</a:t>
            </a:r>
            <a:endParaRPr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3627437"/>
            <a:ext cx="4403725" cy="2930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779463" y="236537"/>
            <a:ext cx="7602537" cy="9032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253F"/>
              </a:buClr>
              <a:buSzPts val="4400"/>
              <a:buFont typeface="Short Stack"/>
              <a:buNone/>
            </a:pPr>
            <a:r>
              <a:rPr lang="en-US" sz="4400" i="0" u="none" dirty="0">
                <a:solidFill>
                  <a:srgbClr val="10253F"/>
                </a:solidFill>
              </a:rPr>
              <a:t>CANNABINOIDS</a:t>
            </a:r>
            <a:endParaRPr dirty="0"/>
          </a:p>
        </p:txBody>
      </p:sp>
      <p:sp>
        <p:nvSpPr>
          <p:cNvPr id="90" name="Google Shape;90;p7"/>
          <p:cNvSpPr txBox="1">
            <a:spLocks noGrp="1"/>
          </p:cNvSpPr>
          <p:nvPr>
            <p:ph type="body" idx="1"/>
          </p:nvPr>
        </p:nvSpPr>
        <p:spPr>
          <a:xfrm>
            <a:off x="341313" y="1139824"/>
            <a:ext cx="4249737" cy="318452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30000"/>
              </a:lnSpc>
              <a:spcBef>
                <a:spcPts val="0"/>
              </a:spcBef>
              <a:spcAft>
                <a:spcPts val="0"/>
              </a:spcAft>
              <a:buClr>
                <a:schemeClr val="dk1"/>
              </a:buClr>
              <a:buSzPts val="2300"/>
              <a:buChar char="•"/>
            </a:pPr>
            <a:r>
              <a:rPr lang="en-US" sz="2300" i="0" u="none" dirty="0">
                <a:solidFill>
                  <a:schemeClr val="dk1"/>
                </a:solidFill>
              </a:rPr>
              <a:t>Chemical compounds that attach to receptors in the brain</a:t>
            </a:r>
            <a:endParaRPr dirty="0"/>
          </a:p>
          <a:p>
            <a:pPr marL="342900" marR="0" lvl="0" indent="-342900" algn="l" rtl="0">
              <a:lnSpc>
                <a:spcPct val="130000"/>
              </a:lnSpc>
              <a:spcBef>
                <a:spcPts val="460"/>
              </a:spcBef>
              <a:spcAft>
                <a:spcPts val="0"/>
              </a:spcAft>
              <a:buClr>
                <a:schemeClr val="dk1"/>
              </a:buClr>
              <a:buSzPts val="2300"/>
              <a:buChar char="•"/>
            </a:pPr>
            <a:r>
              <a:rPr lang="en-US" sz="2300" b="1" i="0" u="none" dirty="0">
                <a:solidFill>
                  <a:srgbClr val="FF0000"/>
                </a:solidFill>
              </a:rPr>
              <a:t>Anandamide</a:t>
            </a:r>
            <a:r>
              <a:rPr lang="en-US" sz="2300" i="0" u="none" dirty="0">
                <a:solidFill>
                  <a:schemeClr val="dk1"/>
                </a:solidFill>
              </a:rPr>
              <a:t> is an </a:t>
            </a:r>
            <a:r>
              <a:rPr lang="en-US" sz="2300" i="1" u="none" dirty="0">
                <a:solidFill>
                  <a:schemeClr val="dk1"/>
                </a:solidFill>
              </a:rPr>
              <a:t>endocannabinoid</a:t>
            </a:r>
            <a:r>
              <a:rPr lang="en-US" sz="2300" i="0" u="none" dirty="0">
                <a:solidFill>
                  <a:schemeClr val="dk1"/>
                </a:solidFill>
              </a:rPr>
              <a:t> that has many functions, including pain reduction, movement, depression, appetite, memory, and fertility.</a:t>
            </a:r>
            <a:endParaRPr dirty="0"/>
          </a:p>
          <a:p>
            <a:pPr marL="342900" marR="0" lvl="0" indent="-342900" algn="l" rtl="0">
              <a:lnSpc>
                <a:spcPct val="130000"/>
              </a:lnSpc>
              <a:spcBef>
                <a:spcPts val="460"/>
              </a:spcBef>
              <a:spcAft>
                <a:spcPts val="0"/>
              </a:spcAft>
              <a:buClr>
                <a:srgbClr val="AA2B1E"/>
              </a:buClr>
              <a:buSzPts val="1955"/>
              <a:buChar char="•"/>
            </a:pPr>
            <a:r>
              <a:rPr lang="en-US" sz="2300" i="0" u="none" dirty="0">
                <a:solidFill>
                  <a:srgbClr val="000000"/>
                </a:solidFill>
              </a:rPr>
              <a:t>THC, which is the psychoactive chemical in marijuana, mimics anandamide in the brain.</a:t>
            </a:r>
            <a:endParaRPr dirty="0"/>
          </a:p>
          <a:p>
            <a:pPr marL="342900" marR="0" lvl="0" indent="-196850" algn="l" rtl="0">
              <a:spcBef>
                <a:spcPts val="460"/>
              </a:spcBef>
              <a:spcAft>
                <a:spcPts val="0"/>
              </a:spcAft>
              <a:buClr>
                <a:schemeClr val="dk1"/>
              </a:buClr>
              <a:buSzPts val="2300"/>
              <a:buFont typeface="Calibri"/>
              <a:buNone/>
            </a:pPr>
            <a:endParaRPr sz="2300" b="0" i="0" u="none" dirty="0">
              <a:solidFill>
                <a:srgbClr val="000000"/>
              </a:solidFill>
              <a:latin typeface="Calibri"/>
              <a:ea typeface="Calibri"/>
              <a:cs typeface="Calibri"/>
              <a:sym typeface="Calibri"/>
            </a:endParaRPr>
          </a:p>
        </p:txBody>
      </p:sp>
      <p:pic>
        <p:nvPicPr>
          <p:cNvPr id="2050" name="Picture 2" descr="Image result for anandamide"/>
          <p:cNvPicPr>
            <a:picLocks noChangeAspect="1" noChangeArrowheads="1"/>
          </p:cNvPicPr>
          <p:nvPr/>
        </p:nvPicPr>
        <p:blipFill rotWithShape="1">
          <a:blip r:embed="rId3">
            <a:extLst>
              <a:ext uri="{28A0092B-C50C-407E-A947-70E740481C1C}">
                <a14:useLocalDpi xmlns:a14="http://schemas.microsoft.com/office/drawing/2010/main" val="0"/>
              </a:ext>
            </a:extLst>
          </a:blip>
          <a:srcRect b="27573"/>
          <a:stretch/>
        </p:blipFill>
        <p:spPr bwMode="auto">
          <a:xfrm>
            <a:off x="4664125" y="2105023"/>
            <a:ext cx="4140149" cy="29241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p:tgtEl>
                                          <p:spTgt spid="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 calcmode="lin" valueType="num">
                                      <p:cBhvr additive="base">
                                        <p:cTn id="12" dur="500"/>
                                        <p:tgtEl>
                                          <p:spTgt spid="9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
                                            <p:txEl>
                                              <p:pRg st="2" end="2"/>
                                            </p:txEl>
                                          </p:spTgt>
                                        </p:tgtEl>
                                        <p:attrNameLst>
                                          <p:attrName>style.visibility</p:attrName>
                                        </p:attrNameLst>
                                      </p:cBhvr>
                                      <p:to>
                                        <p:strVal val="visible"/>
                                      </p:to>
                                    </p:set>
                                    <p:anim calcmode="lin" valueType="num">
                                      <p:cBhvr additive="base">
                                        <p:cTn id="17" dur="500"/>
                                        <p:tgtEl>
                                          <p:spTgt spid="9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711200" y="596900"/>
            <a:ext cx="7704137" cy="12017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253F"/>
              </a:buClr>
              <a:buSzPts val="3600"/>
              <a:buFont typeface="Short Stack"/>
              <a:buNone/>
            </a:pPr>
            <a:r>
              <a:rPr lang="en-US" sz="3600" i="0" u="none" dirty="0">
                <a:solidFill>
                  <a:srgbClr val="10253F"/>
                </a:solidFill>
              </a:rPr>
              <a:t>Weed Affects Cannabinoid Receptor Sites </a:t>
            </a:r>
            <a:r>
              <a:rPr lang="en-US" sz="3600" i="0" u="none" dirty="0">
                <a:solidFill>
                  <a:srgbClr val="FF0000"/>
                </a:solidFill>
              </a:rPr>
              <a:t>All</a:t>
            </a:r>
            <a:r>
              <a:rPr lang="en-US" sz="3600" i="0" u="none" dirty="0">
                <a:solidFill>
                  <a:srgbClr val="10253F"/>
                </a:solidFill>
              </a:rPr>
              <a:t> Over the Brain</a:t>
            </a:r>
            <a:endParaRPr dirty="0"/>
          </a:p>
        </p:txBody>
      </p:sp>
      <p:sp>
        <p:nvSpPr>
          <p:cNvPr id="96" name="Google Shape;96;p8"/>
          <p:cNvSpPr txBox="1">
            <a:spLocks noGrp="1"/>
          </p:cNvSpPr>
          <p:nvPr>
            <p:ph type="body" idx="1"/>
          </p:nvPr>
        </p:nvSpPr>
        <p:spPr>
          <a:xfrm>
            <a:off x="863600" y="1947862"/>
            <a:ext cx="3635375" cy="37766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0000"/>
              </a:lnSpc>
              <a:spcBef>
                <a:spcPts val="0"/>
              </a:spcBef>
              <a:spcAft>
                <a:spcPts val="0"/>
              </a:spcAft>
              <a:buClr>
                <a:schemeClr val="dk1"/>
              </a:buClr>
              <a:buSzPts val="2500"/>
              <a:buFont typeface="Calibri"/>
              <a:buChar char="•"/>
            </a:pPr>
            <a:r>
              <a:rPr lang="en-US" sz="2500" b="0" i="0" u="none">
                <a:solidFill>
                  <a:schemeClr val="dk1"/>
                </a:solidFill>
                <a:latin typeface="Calibri"/>
                <a:ea typeface="Calibri"/>
                <a:cs typeface="Calibri"/>
                <a:sym typeface="Calibri"/>
              </a:rPr>
              <a:t>Hippocampus: important for short-term memory. </a:t>
            </a:r>
            <a:endParaRPr/>
          </a:p>
          <a:p>
            <a:pPr marL="342900" marR="0" lvl="0" indent="-342900" algn="l" rtl="0">
              <a:lnSpc>
                <a:spcPct val="110000"/>
              </a:lnSpc>
              <a:spcBef>
                <a:spcPts val="500"/>
              </a:spcBef>
              <a:spcAft>
                <a:spcPts val="0"/>
              </a:spcAft>
              <a:buClr>
                <a:schemeClr val="dk1"/>
              </a:buClr>
              <a:buSzPts val="2500"/>
              <a:buFont typeface="Calibri"/>
              <a:buChar char="•"/>
            </a:pPr>
            <a:r>
              <a:rPr lang="en-US" sz="2500" b="0" i="0" u="none">
                <a:solidFill>
                  <a:schemeClr val="dk1"/>
                </a:solidFill>
                <a:latin typeface="Calibri"/>
                <a:ea typeface="Calibri"/>
                <a:cs typeface="Calibri"/>
                <a:sym typeface="Calibri"/>
              </a:rPr>
              <a:t>Cerebellum: controls coordination.</a:t>
            </a:r>
            <a:endParaRPr/>
          </a:p>
          <a:p>
            <a:pPr marL="342900" marR="0" lvl="0" indent="-342900" algn="l" rtl="0">
              <a:lnSpc>
                <a:spcPct val="110000"/>
              </a:lnSpc>
              <a:spcBef>
                <a:spcPts val="500"/>
              </a:spcBef>
              <a:spcAft>
                <a:spcPts val="0"/>
              </a:spcAft>
              <a:buClr>
                <a:schemeClr val="dk1"/>
              </a:buClr>
              <a:buSzPts val="2500"/>
              <a:buFont typeface="Calibri"/>
              <a:buChar char="•"/>
            </a:pPr>
            <a:r>
              <a:rPr lang="en-US" sz="2500" b="0" i="0" u="none">
                <a:solidFill>
                  <a:schemeClr val="dk1"/>
                </a:solidFill>
                <a:latin typeface="Calibri"/>
                <a:ea typeface="Calibri"/>
                <a:cs typeface="Calibri"/>
                <a:sym typeface="Calibri"/>
              </a:rPr>
              <a:t>Basal ganglia: controls unconscious muscle movements.</a:t>
            </a:r>
            <a:endParaRPr/>
          </a:p>
        </p:txBody>
      </p:sp>
      <p:pic>
        <p:nvPicPr>
          <p:cNvPr id="97" name="Google Shape;97;p8" descr="marijuana-brain.gif"/>
          <p:cNvPicPr preferRelativeResize="0">
            <a:picLocks noGrp="1"/>
          </p:cNvPicPr>
          <p:nvPr>
            <p:ph type="body" idx="2"/>
          </p:nvPr>
        </p:nvPicPr>
        <p:blipFill rotWithShape="1">
          <a:blip r:embed="rId3">
            <a:alphaModFix/>
          </a:blip>
          <a:srcRect l="-903" r="-993"/>
          <a:stretch/>
        </p:blipFill>
        <p:spPr>
          <a:xfrm>
            <a:off x="4503737" y="2119312"/>
            <a:ext cx="3895725" cy="3605212"/>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anim calcmode="lin" valueType="num">
                                      <p:cBhvr additive="base">
                                        <p:cTn id="7" dur="500"/>
                                        <p:tgtEl>
                                          <p:spTgt spid="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6">
                                            <p:txEl>
                                              <p:pRg st="1" end="1"/>
                                            </p:txEl>
                                          </p:spTgt>
                                        </p:tgtEl>
                                        <p:attrNameLst>
                                          <p:attrName>style.visibility</p:attrName>
                                        </p:attrNameLst>
                                      </p:cBhvr>
                                      <p:to>
                                        <p:strVal val="visible"/>
                                      </p:to>
                                    </p:set>
                                    <p:anim calcmode="lin" valueType="num">
                                      <p:cBhvr additive="base">
                                        <p:cTn id="12" dur="500"/>
                                        <p:tgtEl>
                                          <p:spTgt spid="9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6">
                                            <p:txEl>
                                              <p:pRg st="2" end="2"/>
                                            </p:txEl>
                                          </p:spTgt>
                                        </p:tgtEl>
                                        <p:attrNameLst>
                                          <p:attrName>style.visibility</p:attrName>
                                        </p:attrNameLst>
                                      </p:cBhvr>
                                      <p:to>
                                        <p:strVal val="visible"/>
                                      </p:to>
                                    </p:set>
                                    <p:anim calcmode="lin" valueType="num">
                                      <p:cBhvr additive="base">
                                        <p:cTn id="17" dur="500"/>
                                        <p:tgtEl>
                                          <p:spTgt spid="9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pic>
        <p:nvPicPr>
          <p:cNvPr id="102" name="Google Shape;102;p9" descr="post-it-note.jpg"/>
          <p:cNvPicPr preferRelativeResize="0"/>
          <p:nvPr/>
        </p:nvPicPr>
        <p:blipFill rotWithShape="1">
          <a:blip r:embed="rId3">
            <a:alphaModFix/>
          </a:blip>
          <a:srcRect l="19281" t="8710" r="18485" b="16531"/>
          <a:stretch/>
        </p:blipFill>
        <p:spPr>
          <a:xfrm rot="840000">
            <a:off x="5164137" y="1447800"/>
            <a:ext cx="3775075" cy="4010025"/>
          </a:xfrm>
          <a:prstGeom prst="rect">
            <a:avLst/>
          </a:prstGeom>
          <a:noFill/>
          <a:ln>
            <a:noFill/>
          </a:ln>
        </p:spPr>
      </p:pic>
      <p:pic>
        <p:nvPicPr>
          <p:cNvPr id="103" name="Google Shape;103;p9" descr="post-it-note.jpg"/>
          <p:cNvPicPr preferRelativeResize="0"/>
          <p:nvPr/>
        </p:nvPicPr>
        <p:blipFill rotWithShape="1">
          <a:blip r:embed="rId3">
            <a:alphaModFix/>
          </a:blip>
          <a:srcRect l="19281" t="8710" r="18485" b="16531"/>
          <a:stretch/>
        </p:blipFill>
        <p:spPr>
          <a:xfrm>
            <a:off x="390525" y="1479550"/>
            <a:ext cx="4138612" cy="4397375"/>
          </a:xfrm>
          <a:prstGeom prst="rect">
            <a:avLst/>
          </a:prstGeom>
          <a:noFill/>
          <a:ln>
            <a:noFill/>
          </a:ln>
        </p:spPr>
      </p:pic>
      <p:sp>
        <p:nvSpPr>
          <p:cNvPr id="104" name="Google Shape;104;p9"/>
          <p:cNvSpPr txBox="1">
            <a:spLocks noGrp="1"/>
          </p:cNvSpPr>
          <p:nvPr>
            <p:ph type="title"/>
          </p:nvPr>
        </p:nvSpPr>
        <p:spPr>
          <a:xfrm>
            <a:off x="510645" y="402948"/>
            <a:ext cx="8353425" cy="9953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03A4E"/>
              </a:buClr>
              <a:buSzPts val="4400"/>
              <a:buFont typeface="Short Stack"/>
              <a:buNone/>
            </a:pPr>
            <a:r>
              <a:rPr lang="en-US" sz="4400" i="0" u="none" dirty="0">
                <a:solidFill>
                  <a:srgbClr val="203A4E"/>
                </a:solidFill>
              </a:rPr>
              <a:t>Two Types of CB Brain Receptors</a:t>
            </a:r>
            <a:endParaRPr dirty="0"/>
          </a:p>
        </p:txBody>
      </p:sp>
      <p:sp>
        <p:nvSpPr>
          <p:cNvPr id="105" name="Google Shape;105;p9"/>
          <p:cNvSpPr txBox="1">
            <a:spLocks noGrp="1"/>
          </p:cNvSpPr>
          <p:nvPr>
            <p:ph type="body" idx="1"/>
          </p:nvPr>
        </p:nvSpPr>
        <p:spPr>
          <a:xfrm rot="-240000">
            <a:off x="895350" y="2187575"/>
            <a:ext cx="3000375" cy="34099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000"/>
              <a:buFont typeface="Permanent Marker"/>
              <a:buNone/>
            </a:pPr>
            <a:r>
              <a:rPr lang="en-US" sz="4000" b="0" i="0" u="none">
                <a:solidFill>
                  <a:schemeClr val="dk1"/>
                </a:solidFill>
                <a:latin typeface="Permanent Marker"/>
                <a:ea typeface="Permanent Marker"/>
                <a:cs typeface="Permanent Marker"/>
                <a:sym typeface="Permanent Marker"/>
              </a:rPr>
              <a:t>CB1: When bound, this receptor produces euphoria.</a:t>
            </a:r>
            <a:endParaRPr/>
          </a:p>
        </p:txBody>
      </p:sp>
      <p:sp>
        <p:nvSpPr>
          <p:cNvPr id="106" name="Google Shape;106;p9"/>
          <p:cNvSpPr txBox="1">
            <a:spLocks noGrp="1"/>
          </p:cNvSpPr>
          <p:nvPr>
            <p:ph type="body" idx="2"/>
          </p:nvPr>
        </p:nvSpPr>
        <p:spPr>
          <a:xfrm rot="720000">
            <a:off x="5360987" y="2043112"/>
            <a:ext cx="3200400" cy="324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ermanent Marker"/>
              <a:buNone/>
            </a:pPr>
            <a:r>
              <a:rPr lang="en-US" sz="3600" b="0" i="0" u="none">
                <a:solidFill>
                  <a:srgbClr val="000000"/>
                </a:solidFill>
                <a:latin typeface="Permanent Marker"/>
                <a:ea typeface="Permanent Marker"/>
                <a:cs typeface="Permanent Marker"/>
                <a:sym typeface="Permanent Marker"/>
              </a:rPr>
              <a:t>CB2: When bound, this receptor reduces pain and swelling.</a:t>
            </a:r>
            <a:endParaRPr/>
          </a:p>
          <a:p>
            <a:pPr marL="342900" marR="0" lvl="0" indent="-114300" algn="l" rtl="0">
              <a:spcBef>
                <a:spcPts val="720"/>
              </a:spcBef>
              <a:spcAft>
                <a:spcPts val="0"/>
              </a:spcAft>
              <a:buClr>
                <a:schemeClr val="dk1"/>
              </a:buClr>
              <a:buSzPts val="3600"/>
              <a:buFont typeface="Calibri"/>
              <a:buNone/>
            </a:pPr>
            <a:endParaRPr sz="3600" b="0" i="0" u="none">
              <a:solidFill>
                <a:srgbClr val="000000"/>
              </a:solidFill>
              <a:latin typeface="Permanent Marker"/>
              <a:ea typeface="Permanent Marker"/>
              <a:cs typeface="Permanent Marker"/>
              <a:sym typeface="Permanent Marke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600"/>
                                        <p:tgtEl>
                                          <p:spTgt spid="103"/>
                                        </p:tgtEl>
                                      </p:cBhvr>
                                    </p:animEffect>
                                  </p:childTnLst>
                                </p:cTn>
                              </p:par>
                              <p:par>
                                <p:cTn id="8" presetID="10" presetClass="entr" presetSubtype="0" fill="hold" nodeType="withEffect">
                                  <p:stCondLst>
                                    <p:cond delay="0"/>
                                  </p:stCondLst>
                                  <p:childTnLst>
                                    <p:set>
                                      <p:cBhvr>
                                        <p:cTn id="9" dur="1" fill="hold">
                                          <p:stCondLst>
                                            <p:cond delay="0"/>
                                          </p:stCondLst>
                                        </p:cTn>
                                        <p:tgtEl>
                                          <p:spTgt spid="105">
                                            <p:txEl>
                                              <p:pRg st="0" end="0"/>
                                            </p:txEl>
                                          </p:spTgt>
                                        </p:tgtEl>
                                        <p:attrNameLst>
                                          <p:attrName>style.visibility</p:attrName>
                                        </p:attrNameLst>
                                      </p:cBhvr>
                                      <p:to>
                                        <p:strVal val="visible"/>
                                      </p:to>
                                    </p:set>
                                    <p:animEffect transition="in" filter="fade">
                                      <p:cBhvr>
                                        <p:cTn id="10" dur="600"/>
                                        <p:tgtEl>
                                          <p:spTgt spid="1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6">
                                            <p:txEl>
                                              <p:pRg st="0" end="0"/>
                                            </p:txEl>
                                          </p:spTgt>
                                        </p:tgtEl>
                                        <p:attrNameLst>
                                          <p:attrName>style.visibility</p:attrName>
                                        </p:attrNameLst>
                                      </p:cBhvr>
                                      <p:to>
                                        <p:strVal val="visible"/>
                                      </p:to>
                                    </p:set>
                                    <p:animEffect transition="in" filter="fade">
                                      <p:cBhvr>
                                        <p:cTn id="15" dur="600"/>
                                        <p:tgtEl>
                                          <p:spTgt spid="1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6">
                                            <p:txEl>
                                              <p:pRg st="1" end="1"/>
                                            </p:txEl>
                                          </p:spTgt>
                                        </p:tgtEl>
                                        <p:attrNameLst>
                                          <p:attrName>style.visibility</p:attrName>
                                        </p:attrNameLst>
                                      </p:cBhvr>
                                      <p:to>
                                        <p:strVal val="visible"/>
                                      </p:to>
                                    </p:set>
                                    <p:animEffect transition="in" filter="fade">
                                      <p:cBhvr>
                                        <p:cTn id="20" dur="600"/>
                                        <p:tgtEl>
                                          <p:spTgt spid="10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6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http://i1121.photobucket.com/albums/l505/SteveCooley310/cannabinoids-CBD_zps77bed0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4" y="-1"/>
            <a:ext cx="6854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2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0"/>
          <p:cNvSpPr txBox="1">
            <a:spLocks noGrp="1"/>
          </p:cNvSpPr>
          <p:nvPr>
            <p:ph type="title"/>
          </p:nvPr>
        </p:nvSpPr>
        <p:spPr>
          <a:xfrm>
            <a:off x="685800" y="447907"/>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It is stronger today…how does this effect the brain?</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813" t="21870" r="36979" b="-1815"/>
          <a:stretch/>
        </p:blipFill>
        <p:spPr>
          <a:xfrm>
            <a:off x="914400" y="1743307"/>
            <a:ext cx="7610475" cy="5187227"/>
          </a:xfrm>
          <a:prstGeom prst="rect">
            <a:avLst/>
          </a:prstGeom>
        </p:spPr>
      </p:pic>
    </p:spTree>
  </p:cSld>
  <p:clrMapOvr>
    <a:masterClrMapping/>
  </p:clrMapOvr>
  <p:transition spd="med">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COR Interim PowerPoint Templat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OR Interim PowerPoint Template.potx" id="{3414C995-8701-4A6D-BA80-26389EAE63CE}" vid="{FD829B3C-910E-4DBC-A933-FC140F56A9D0}"/>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717C40-6D96-41E7-B0A3-AADBA6E74F92}"/>
</file>

<file path=customXml/itemProps2.xml><?xml version="1.0" encoding="utf-8"?>
<ds:datastoreItem xmlns:ds="http://schemas.openxmlformats.org/officeDocument/2006/customXml" ds:itemID="{C80D89EF-AA19-41A4-86CA-75DB0019BC97}"/>
</file>

<file path=customXml/itemProps3.xml><?xml version="1.0" encoding="utf-8"?>
<ds:datastoreItem xmlns:ds="http://schemas.openxmlformats.org/officeDocument/2006/customXml" ds:itemID="{401C684A-40C7-42F9-B4CC-EF2393141DA1}"/>
</file>

<file path=docProps/app.xml><?xml version="1.0" encoding="utf-8"?>
<Properties xmlns="http://schemas.openxmlformats.org/officeDocument/2006/extended-properties" xmlns:vt="http://schemas.openxmlformats.org/officeDocument/2006/docPropsVTypes">
  <Template/>
  <TotalTime>414</TotalTime>
  <Words>1212</Words>
  <Application>Microsoft Office PowerPoint</Application>
  <PresentationFormat>On-screen Show (4:3)</PresentationFormat>
  <Paragraphs>111</Paragraphs>
  <Slides>20</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Helvetica</vt:lpstr>
      <vt:lpstr>Permanent Marker</vt:lpstr>
      <vt:lpstr>Short Stack</vt:lpstr>
      <vt:lpstr>Blank Presentation</vt:lpstr>
      <vt:lpstr>4_Blank Presentation</vt:lpstr>
      <vt:lpstr>TCOR Interim PowerPoint Template</vt:lpstr>
      <vt:lpstr>PowerPoint Presentation</vt:lpstr>
      <vt:lpstr>PowerPoint Presentation</vt:lpstr>
      <vt:lpstr>PowerPoint Presentation</vt:lpstr>
      <vt:lpstr>PowerPoint Presentation</vt:lpstr>
      <vt:lpstr>CANNABINOIDS</vt:lpstr>
      <vt:lpstr>Weed Affects Cannabinoid Receptor Sites All Over the Brain</vt:lpstr>
      <vt:lpstr>Two Types of CB Brain Receptors</vt:lpstr>
      <vt:lpstr>PowerPoint Presentation</vt:lpstr>
      <vt:lpstr>It is stronger today…how does this effect the brain?</vt:lpstr>
      <vt:lpstr>Effects of Marijuana</vt:lpstr>
      <vt:lpstr>Effects of Marijuana</vt:lpstr>
      <vt:lpstr>PowerPoint Presentation</vt:lpstr>
      <vt:lpstr>Frontal Lobe &amp; Marijuana</vt:lpstr>
      <vt:lpstr>PowerPoint Presentation</vt:lpstr>
      <vt:lpstr>Special Concerns With Adolescent Cannabis Use</vt:lpstr>
      <vt:lpstr>PowerPoint Presentation</vt:lpstr>
      <vt:lpstr>PowerPoint Presentation</vt:lpstr>
      <vt:lpstr>What will you gain if you wait…</vt:lpstr>
      <vt:lpstr>“We don’t smoke that s_ _ _. We just sell it. We reserve the right to smoke for the young, the poor, the black and stupid.”  -Big Marijuana Executive at R.J. Reynolds</vt:lpstr>
      <vt:lpstr>How will you protect your Frontal Lobe?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STRAIGHT TALK: MARIJUANA The Good, the Bad, &amp; the Ugly</dc:title>
  <dc:creator>Crystal Collier</dc:creator>
  <cp:lastModifiedBy>Crystal Collier, PhD</cp:lastModifiedBy>
  <cp:revision>17</cp:revision>
  <dcterms:created xsi:type="dcterms:W3CDTF">2009-05-13T20:22:24Z</dcterms:created>
  <dcterms:modified xsi:type="dcterms:W3CDTF">2020-06-28T19:53:19Z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